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17" r:id="rId1"/>
  </p:sldMasterIdLst>
  <p:notesMasterIdLst>
    <p:notesMasterId r:id="rId35"/>
  </p:notesMasterIdLst>
  <p:sldIdLst>
    <p:sldId id="256" r:id="rId2"/>
    <p:sldId id="257" r:id="rId3"/>
    <p:sldId id="302" r:id="rId4"/>
    <p:sldId id="258" r:id="rId5"/>
    <p:sldId id="291" r:id="rId6"/>
    <p:sldId id="260" r:id="rId7"/>
    <p:sldId id="296" r:id="rId8"/>
    <p:sldId id="297" r:id="rId9"/>
    <p:sldId id="298" r:id="rId10"/>
    <p:sldId id="299" r:id="rId11"/>
    <p:sldId id="293" r:id="rId12"/>
    <p:sldId id="263" r:id="rId13"/>
    <p:sldId id="264" r:id="rId14"/>
    <p:sldId id="294" r:id="rId15"/>
    <p:sldId id="301" r:id="rId16"/>
    <p:sldId id="266" r:id="rId17"/>
    <p:sldId id="267" r:id="rId18"/>
    <p:sldId id="268" r:id="rId19"/>
    <p:sldId id="269" r:id="rId20"/>
    <p:sldId id="270" r:id="rId21"/>
    <p:sldId id="271" r:id="rId22"/>
    <p:sldId id="274" r:id="rId23"/>
    <p:sldId id="275" r:id="rId24"/>
    <p:sldId id="276" r:id="rId25"/>
    <p:sldId id="277" r:id="rId26"/>
    <p:sldId id="295" r:id="rId27"/>
    <p:sldId id="278" r:id="rId28"/>
    <p:sldId id="279" r:id="rId29"/>
    <p:sldId id="280" r:id="rId30"/>
    <p:sldId id="281" r:id="rId31"/>
    <p:sldId id="282" r:id="rId32"/>
    <p:sldId id="289" r:id="rId33"/>
    <p:sldId id="288" r:id="rId34"/>
  </p:sldIdLst>
  <p:sldSz cx="16256000" cy="9144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A00"/>
    <a:srgbClr val="FF40FF"/>
    <a:srgbClr val="FF545A"/>
    <a:srgbClr val="FF898B"/>
    <a:srgbClr val="00F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4014B03-8F40-49A2-A0EB-D18ED94CC971}">
  <a:tblStyle styleId="{54014B03-8F40-49A2-A0EB-D18ED94CC971}" styleName="Table_0"/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294"/>
    <p:restoredTop sz="93566"/>
  </p:normalViewPr>
  <p:slideViewPr>
    <p:cSldViewPr snapToGrid="0" snapToObjects="1">
      <p:cViewPr varScale="1">
        <p:scale>
          <a:sx n="80" d="100"/>
          <a:sy n="80" d="100"/>
        </p:scale>
        <p:origin x="1218" y="90"/>
      </p:cViewPr>
      <p:guideLst>
        <p:guide orient="horz" pos="2880"/>
        <p:guide pos="5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rnd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3606313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Shape 23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Clr>
                <a:schemeClr val="dk2"/>
              </a:buClr>
              <a:buSzPct val="78571"/>
              <a:buFont typeface="Arial"/>
              <a:buNone/>
            </a:pPr>
            <a:r>
              <a:rPr lang="en-US" dirty="0">
                <a:solidFill>
                  <a:schemeClr val="dk2"/>
                </a:solidFill>
              </a:rPr>
              <a:t>Note from Chuck.  If you are using these materials, you can remove the UM logo and replace it with your own, but please retain the CC-BY logo on the first page as well as retain the acknowledgement page(s)</a:t>
            </a:r>
            <a:r>
              <a:rPr lang="en-US" baseline="0" dirty="0">
                <a:solidFill>
                  <a:schemeClr val="dk2"/>
                </a:solidFill>
              </a:rPr>
              <a:t> at the end.</a:t>
            </a:r>
            <a:endParaRPr lang="en-US" dirty="0">
              <a:solidFill>
                <a:schemeClr val="dk2"/>
              </a:solidFill>
            </a:endParaRPr>
          </a:p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239" name="Shape 23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294024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" name="Shape 52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24" name="Shape 52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31983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" name="Shape 50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06" name="Shape 50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821532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Shape 3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10" name="Shape 31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5182287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Shape 3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18" name="Shape 31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32811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Shape 3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18" name="Shape 31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9116567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Shape 35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52" name="Shape 35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2188873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Shape 3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59" name="Shape 35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425813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Shape 37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75" name="Shape 37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8916997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Shape 3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82" name="Shape 38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2209095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Shape 39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91" name="Shape 39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93683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Shape 2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48" name="Shape 24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7960269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Shape 4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08" name="Shape 40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4643795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" name="Shape 4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33" name="Shape 43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550020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" name="Shape 4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41" name="Shape 44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5871501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" name="Shape 4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48" name="Shape 44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4154610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" name="Shape 45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55" name="Shape 45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655166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" name="Shape 4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18" name="Shape 41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634319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Shape 46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62" name="Shape 46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1818299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Shape 4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69" name="Shape 46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5534115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" name="Shape 4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77" name="Shape 47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5130109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" name="Shape 48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86" name="Shape 48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694725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8" name="Shape 4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99" name="Shape 49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1550446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" name="Shape 4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92" name="Shape 49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221111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Shape 5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38" name="Shape 53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2064934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1" name="Shape 53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32" name="Shape 53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416794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Shape 25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55" name="Shape 25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83518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Shape 25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55" name="Shape 25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029256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Shape 2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83" name="Shape 28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28699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" name="Shape 50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04" name="Shape 50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960597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" name="Shape 51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511" name="Shape 51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996784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Shape 51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517" name="Shape 51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972338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39940" y="1930401"/>
            <a:ext cx="11767544" cy="4439441"/>
          </a:xfrm>
        </p:spPr>
        <p:txBody>
          <a:bodyPr anchor="b"/>
          <a:lstStyle>
            <a:lvl1pPr>
              <a:defRPr sz="9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39940" y="6369840"/>
            <a:ext cx="11767544" cy="114856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3138052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42" y="6400783"/>
            <a:ext cx="11767543" cy="755651"/>
          </a:xfrm>
        </p:spPr>
        <p:txBody>
          <a:bodyPr anchor="b">
            <a:normAutofit/>
          </a:bodyPr>
          <a:lstStyle>
            <a:lvl1pPr algn="l">
              <a:defRPr sz="3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39940" y="914400"/>
            <a:ext cx="11767544" cy="4854221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42" y="7156433"/>
            <a:ext cx="11767541" cy="658283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002732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40" y="1930400"/>
            <a:ext cx="11767545" cy="2641600"/>
          </a:xfrm>
        </p:spPr>
        <p:txBody>
          <a:bodyPr/>
          <a:lstStyle>
            <a:lvl1pPr>
              <a:defRPr sz="6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40" y="4876800"/>
            <a:ext cx="11767545" cy="3149600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6481938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9736" y="1930400"/>
            <a:ext cx="10665753" cy="3097832"/>
          </a:xfrm>
        </p:spPr>
        <p:txBody>
          <a:bodyPr/>
          <a:lstStyle>
            <a:lvl1pPr>
              <a:defRPr sz="6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2573867" y="5028232"/>
            <a:ext cx="9706199" cy="456232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867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40" y="5800876"/>
            <a:ext cx="11767545" cy="2235200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197727" y="1295004"/>
            <a:ext cx="1069216" cy="2595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6266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2440653" y="3485050"/>
            <a:ext cx="1069216" cy="2595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6266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54205579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39" y="4165601"/>
            <a:ext cx="11767547" cy="2204240"/>
          </a:xfrm>
        </p:spPr>
        <p:txBody>
          <a:bodyPr anchor="b"/>
          <a:lstStyle>
            <a:lvl1pPr algn="l">
              <a:defRPr sz="5333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9940" y="6369841"/>
            <a:ext cx="11767545" cy="1147200"/>
          </a:xfrm>
        </p:spPr>
        <p:txBody>
          <a:bodyPr anchor="t"/>
          <a:lstStyle>
            <a:lvl1pPr marL="0" indent="0" algn="l">
              <a:buNone/>
              <a:defRPr sz="2667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2408416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5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3929" y="2641600"/>
            <a:ext cx="3929155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9951" y="3556000"/>
            <a:ext cx="3903133" cy="4785784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78213" y="2641600"/>
            <a:ext cx="3914988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5164141" y="3556000"/>
            <a:ext cx="3929059" cy="4785784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9499601" y="2641600"/>
            <a:ext cx="3909484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9499601" y="3556000"/>
            <a:ext cx="3909484" cy="4785784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968189" y="2844800"/>
            <a:ext cx="0" cy="52832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9282969" y="2844800"/>
            <a:ext cx="0" cy="5289176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1234953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5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9951" y="5667932"/>
            <a:ext cx="3920067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69951" y="2946400"/>
            <a:ext cx="3920067" cy="203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9951" y="6436282"/>
            <a:ext cx="3920067" cy="878919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85834" y="5667932"/>
            <a:ext cx="3907367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5185833" y="2946400"/>
            <a:ext cx="3907367" cy="203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5184030" y="6436281"/>
            <a:ext cx="3912541" cy="878919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9499601" y="5667932"/>
            <a:ext cx="3909484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9499599" y="2946400"/>
            <a:ext cx="3909484" cy="203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9499434" y="6436278"/>
            <a:ext cx="3914663" cy="878919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4968189" y="2844800"/>
            <a:ext cx="0" cy="52832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9282969" y="2844800"/>
            <a:ext cx="0" cy="5289176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472647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214410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072284" y="573618"/>
            <a:ext cx="2336801" cy="7768167"/>
          </a:xfrm>
        </p:spPr>
        <p:txBody>
          <a:bodyPr vert="eaVert" anchor="b" anchorCtr="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9951" y="1183219"/>
            <a:ext cx="9897532" cy="715856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6870884"/>
      </p:ext>
    </p:extLst>
  </p:cSld>
  <p:clrMapOvr>
    <a:masterClrMapping/>
  </p:clrMapOvr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40830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 txBox="1">
            <a:spLocks noGrp="1"/>
          </p:cNvSpPr>
          <p:nvPr>
            <p:ph type="title"/>
          </p:nvPr>
        </p:nvSpPr>
        <p:spPr>
          <a:xfrm>
            <a:off x="812800" y="785812"/>
            <a:ext cx="14630400" cy="1104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97195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2179658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42" y="3815645"/>
            <a:ext cx="11767543" cy="2554196"/>
          </a:xfrm>
        </p:spPr>
        <p:txBody>
          <a:bodyPr anchor="b"/>
          <a:lstStyle>
            <a:lvl1pPr algn="l">
              <a:defRPr sz="5333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9940" y="6369841"/>
            <a:ext cx="11767544" cy="1147200"/>
          </a:xfrm>
        </p:spPr>
        <p:txBody>
          <a:bodyPr anchor="t"/>
          <a:lstStyle>
            <a:lvl1pPr marL="0" indent="0" algn="l">
              <a:buNone/>
              <a:defRPr sz="2667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4356283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1084" y="2747434"/>
            <a:ext cx="5861785" cy="5594351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39325" y="2741457"/>
            <a:ext cx="5861788" cy="5600327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5582702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1084" y="2540000"/>
            <a:ext cx="5861784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1084" y="3352800"/>
            <a:ext cx="5861785" cy="498898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39328" y="2540000"/>
            <a:ext cx="5861785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39328" y="3352800"/>
            <a:ext cx="5861785" cy="498898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7183884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1122050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127125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37" y="1930400"/>
            <a:ext cx="4534752" cy="1930400"/>
          </a:xfrm>
        </p:spPr>
        <p:txBody>
          <a:bodyPr anchor="b"/>
          <a:lstStyle>
            <a:lvl1pPr algn="l">
              <a:defRPr sz="3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79489" y="1930400"/>
            <a:ext cx="6927996" cy="6096000"/>
          </a:xfrm>
        </p:spPr>
        <p:txBody>
          <a:bodyPr anchor="ctr">
            <a:normAutofit/>
          </a:bodyPr>
          <a:lstStyle>
            <a:lvl1pPr>
              <a:defRPr sz="2667"/>
            </a:lvl1pPr>
            <a:lvl2pPr>
              <a:defRPr sz="2400"/>
            </a:lvl2pPr>
            <a:lvl3pPr>
              <a:defRPr sz="2133"/>
            </a:lvl3pPr>
            <a:lvl4pPr>
              <a:defRPr sz="1867"/>
            </a:lvl4pPr>
            <a:lvl5pPr>
              <a:defRPr sz="1867"/>
            </a:lvl5pPr>
            <a:lvl6pPr>
              <a:defRPr sz="1867"/>
            </a:lvl6pPr>
            <a:lvl7pPr>
              <a:defRPr sz="1867"/>
            </a:lvl7pPr>
            <a:lvl8pPr>
              <a:defRPr sz="1867"/>
            </a:lvl8pPr>
            <a:lvl9pPr>
              <a:defRPr sz="1867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38" y="4172374"/>
            <a:ext cx="4534751" cy="3860799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9084053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8543" y="2472256"/>
            <a:ext cx="6790541" cy="2099744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266061" y="1524000"/>
            <a:ext cx="4267200" cy="6096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39" y="4876800"/>
            <a:ext cx="6779972" cy="1828800"/>
          </a:xfrm>
        </p:spPr>
        <p:txBody>
          <a:bodyPr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315567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5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4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3559581"/>
            <a:ext cx="5382683" cy="558442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3856464"/>
            <a:ext cx="2029883" cy="3153937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11478683" y="2235200"/>
            <a:ext cx="3759200" cy="3759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10665884" y="1"/>
            <a:ext cx="2137849" cy="152187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11474504" y="8128000"/>
            <a:ext cx="1324979" cy="1016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3917083" y="0"/>
            <a:ext cx="914400" cy="152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61482" y="603624"/>
            <a:ext cx="12539631" cy="186737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1084" y="2737225"/>
            <a:ext cx="11928721" cy="5593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3540853" y="2387602"/>
            <a:ext cx="1320799" cy="4063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467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11935432" y="4300397"/>
            <a:ext cx="5146393" cy="4064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467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3803387" y="394306"/>
            <a:ext cx="1117599" cy="102358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3733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61660004-5F62-43F5-8C0A-BDC9AAAF0B3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256000" cy="7680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/>
          <a:lstStyle>
            <a:lvl1pPr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defRPr/>
            </a:pPr>
            <a:endParaRPr lang="en-US" altLang="en-US" sz="3600"/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id="{DF7061FE-CED0-4F1E-B20C-7AA49EFAC34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8357616"/>
            <a:ext cx="16256000" cy="78638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/>
          <a:lstStyle>
            <a:lvl1pPr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defRPr/>
            </a:pPr>
            <a:endParaRPr lang="en-US" altLang="en-US" sz="3600"/>
          </a:p>
        </p:txBody>
      </p:sp>
    </p:spTree>
    <p:extLst>
      <p:ext uri="{BB962C8B-B14F-4D97-AF65-F5344CB8AC3E}">
        <p14:creationId xmlns:p14="http://schemas.microsoft.com/office/powerpoint/2010/main" val="424162739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  <p:sldLayoutId id="2147483729" r:id="rId12"/>
    <p:sldLayoutId id="2147483730" r:id="rId13"/>
    <p:sldLayoutId id="2147483731" r:id="rId14"/>
    <p:sldLayoutId id="2147483732" r:id="rId15"/>
    <p:sldLayoutId id="2147483733" r:id="rId16"/>
    <p:sldLayoutId id="2147483734" r:id="rId17"/>
    <p:sldLayoutId id="2147483735" r:id="rId18"/>
    <p:sldLayoutId id="2147483736" r:id="rId19"/>
  </p:sldLayoutIdLst>
  <p:hf sldNum="0" hdr="0" ftr="0" dt="0"/>
  <p:txStyles>
    <p:titleStyle>
      <a:lvl1pPr algn="l" defTabSz="609585" rtl="0" eaLnBrk="1" latinLnBrk="0" hangingPunct="1">
        <a:spcBef>
          <a:spcPct val="0"/>
        </a:spcBef>
        <a:buNone/>
        <a:defRPr sz="56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457189" indent="-457189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667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990575" indent="-380990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4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523962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133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2133547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743131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3341250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3962301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4571886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5181470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8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Mnemonic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Shape 241"/>
          <p:cNvSpPr txBox="1">
            <a:spLocks noGrp="1"/>
          </p:cNvSpPr>
          <p:nvPr>
            <p:ph type="title"/>
          </p:nvPr>
        </p:nvSpPr>
        <p:spPr>
          <a:xfrm>
            <a:off x="1162050" y="3070639"/>
            <a:ext cx="13931900" cy="1879895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48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Лекция 3</a:t>
            </a:r>
            <a:br>
              <a:rPr lang="en-US" sz="48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</a:br>
            <a:r>
              <a:rPr lang="ru-RU" sz="48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</a:t>
            </a:r>
            <a:r>
              <a:rPr lang="ru-RU" sz="48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Переменные</a:t>
            </a:r>
            <a:r>
              <a:rPr lang="en-US" sz="48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 </a:t>
            </a:r>
            <a:r>
              <a:rPr lang="ru-RU" sz="48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Выражения</a:t>
            </a:r>
            <a:r>
              <a:rPr lang="en-US" sz="48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 </a:t>
            </a:r>
            <a:r>
              <a:rPr lang="ru-RU" sz="48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и</a:t>
            </a:r>
            <a:r>
              <a:rPr lang="en-US" sz="48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48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Утверждения)</a:t>
            </a:r>
            <a:endParaRPr lang="en-US" sz="48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8DF972B-1A42-4B0D-8D9E-AE614DB06492}"/>
              </a:ext>
            </a:extLst>
          </p:cNvPr>
          <p:cNvSpPr txBox="1"/>
          <p:nvPr/>
        </p:nvSpPr>
        <p:spPr>
          <a:xfrm>
            <a:off x="9144001" y="6292516"/>
            <a:ext cx="67256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rgbClr val="0DEEF3"/>
                </a:solidFill>
              </a:rPr>
              <a:t>PhD, </a:t>
            </a:r>
            <a:r>
              <a:rPr lang="kk-KZ" sz="2400" dirty="0">
                <a:solidFill>
                  <a:srgbClr val="0DEEF3"/>
                </a:solidFill>
              </a:rPr>
              <a:t>кафедра информационные системы</a:t>
            </a:r>
          </a:p>
          <a:p>
            <a:pPr algn="r"/>
            <a:r>
              <a:rPr lang="kk-KZ" sz="2400" dirty="0">
                <a:solidFill>
                  <a:srgbClr val="FEE602"/>
                </a:solidFill>
              </a:rPr>
              <a:t>Карюкин В</a:t>
            </a:r>
            <a:r>
              <a:rPr lang="ru-RU" sz="2400" dirty="0">
                <a:solidFill>
                  <a:srgbClr val="FEE602"/>
                </a:solidFill>
              </a:rPr>
              <a:t>.И.</a:t>
            </a:r>
          </a:p>
          <a:p>
            <a:pPr algn="r"/>
            <a:endParaRPr lang="ru-RU" sz="24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6" name="Shape 526"/>
          <p:cNvSpPr txBox="1"/>
          <p:nvPr/>
        </p:nvSpPr>
        <p:spPr>
          <a:xfrm>
            <a:off x="1208073" y="1676400"/>
            <a:ext cx="8341499" cy="2336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x1q3z9ocd = 35.0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x1q3z9afd = 12.50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x1q3p9afd = x1q3z9ocd * x1q3z9afd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print(x1q3p9afd)</a:t>
            </a:r>
          </a:p>
        </p:txBody>
      </p:sp>
      <p:sp>
        <p:nvSpPr>
          <p:cNvPr id="527" name="Shape 527"/>
          <p:cNvSpPr txBox="1"/>
          <p:nvPr/>
        </p:nvSpPr>
        <p:spPr>
          <a:xfrm>
            <a:off x="7137400" y="5499100"/>
            <a:ext cx="5208599" cy="2336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hours = 35.0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rate = 12.50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pay = hours * rate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print(pay)</a:t>
            </a:r>
          </a:p>
        </p:txBody>
      </p:sp>
      <p:sp>
        <p:nvSpPr>
          <p:cNvPr id="528" name="Shape 528"/>
          <p:cNvSpPr txBox="1"/>
          <p:nvPr/>
        </p:nvSpPr>
        <p:spPr>
          <a:xfrm>
            <a:off x="11531600" y="1676400"/>
            <a:ext cx="2109786" cy="2336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a = 35.0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b = 12.50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c = a * b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print(c)</a:t>
            </a:r>
          </a:p>
        </p:txBody>
      </p:sp>
      <p:sp>
        <p:nvSpPr>
          <p:cNvPr id="529" name="Shape 529"/>
          <p:cNvSpPr txBox="1"/>
          <p:nvPr/>
        </p:nvSpPr>
        <p:spPr>
          <a:xfrm>
            <a:off x="1505339" y="6057900"/>
            <a:ext cx="4249136" cy="1219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ru-RU" sz="4000" dirty="0"/>
              <a:t>Что делают эти кусочки кода?</a:t>
            </a:r>
            <a:endParaRPr lang="en-US" sz="400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  <p:extLst>
      <p:ext uri="{BB962C8B-B14F-4D97-AF65-F5344CB8AC3E}">
        <p14:creationId xmlns:p14="http://schemas.microsoft.com/office/powerpoint/2010/main" val="9723783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" name="Shape 50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Предложения или строки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09" name="Shape 509"/>
          <p:cNvSpPr txBox="1"/>
          <p:nvPr/>
        </p:nvSpPr>
        <p:spPr>
          <a:xfrm>
            <a:off x="1554125" y="2730300"/>
            <a:ext cx="4003499" cy="4038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48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48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48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48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48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48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48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48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48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48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48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48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en-US" sz="48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48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48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</a:t>
            </a:r>
            <a:r>
              <a:rPr lang="en-US" sz="4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rint(</a:t>
            </a:r>
            <a:r>
              <a:rPr lang="en-US" sz="48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4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sp>
        <p:nvSpPr>
          <p:cNvPr id="510" name="Shape 510"/>
          <p:cNvSpPr txBox="1"/>
          <p:nvPr/>
        </p:nvSpPr>
        <p:spPr>
          <a:xfrm>
            <a:off x="451263" y="7037422"/>
            <a:ext cx="3213152" cy="7239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ru-RU" sz="42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Переменная</a:t>
            </a:r>
            <a:endParaRPr lang="en-US" sz="4200" u="none" strike="noStrike" cap="none" dirty="0">
              <a:solidFill>
                <a:srgbClr val="FF99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11" name="Shape 511"/>
          <p:cNvSpPr txBox="1"/>
          <p:nvPr/>
        </p:nvSpPr>
        <p:spPr>
          <a:xfrm>
            <a:off x="4437676" y="7037422"/>
            <a:ext cx="2455889" cy="7239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4200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Оператор</a:t>
            </a:r>
            <a:endParaRPr lang="en-US" sz="4200" u="none" strike="noStrike" cap="none" dirty="0">
              <a:solidFill>
                <a:srgbClr val="FFFF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12" name="Shape 512"/>
          <p:cNvSpPr txBox="1"/>
          <p:nvPr/>
        </p:nvSpPr>
        <p:spPr>
          <a:xfrm>
            <a:off x="7766462" y="7088222"/>
            <a:ext cx="2770341" cy="7239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ru-RU" sz="42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Константа</a:t>
            </a:r>
            <a:endParaRPr lang="en-US" sz="4200" u="none" strike="noStrike" cap="none" dirty="0">
              <a:solidFill>
                <a:srgbClr val="00FF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13" name="Shape 513"/>
          <p:cNvSpPr txBox="1"/>
          <p:nvPr/>
        </p:nvSpPr>
        <p:spPr>
          <a:xfrm>
            <a:off x="11589607" y="7103710"/>
            <a:ext cx="3009992" cy="7239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ru-RU" sz="42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Функция</a:t>
            </a:r>
            <a:endParaRPr lang="en-US" sz="42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14" name="Shape 514"/>
          <p:cNvSpPr txBox="1"/>
          <p:nvPr/>
        </p:nvSpPr>
        <p:spPr>
          <a:xfrm>
            <a:off x="7213600" y="2717800"/>
            <a:ext cx="8807450" cy="4038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5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Операция присваивания</a:t>
            </a:r>
            <a:endParaRPr lang="en-US" sz="54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5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Присвоение с выражением</a:t>
            </a:r>
            <a:endParaRPr lang="en-US" sz="54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54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Печать выражения</a:t>
            </a:r>
            <a:endParaRPr lang="en-US" sz="54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515" name="Shape 515"/>
          <p:cNvCxnSpPr/>
          <p:nvPr/>
        </p:nvCxnSpPr>
        <p:spPr>
          <a:xfrm rot="10800000" flipH="1">
            <a:off x="5308600" y="3886262"/>
            <a:ext cx="1330199" cy="17399"/>
          </a:xfrm>
          <a:prstGeom prst="straightConnector1">
            <a:avLst/>
          </a:prstGeom>
          <a:noFill/>
          <a:ln w="63500" cap="rnd" cmpd="sng">
            <a:solidFill>
              <a:schemeClr val="lt1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516" name="Shape 516"/>
          <p:cNvCxnSpPr/>
          <p:nvPr/>
        </p:nvCxnSpPr>
        <p:spPr>
          <a:xfrm rot="10800000" flipH="1">
            <a:off x="5816600" y="4734062"/>
            <a:ext cx="933599" cy="7800"/>
          </a:xfrm>
          <a:prstGeom prst="straightConnector1">
            <a:avLst/>
          </a:prstGeom>
          <a:noFill/>
          <a:ln w="63500" cap="rnd" cmpd="sng">
            <a:solidFill>
              <a:schemeClr val="lt1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517" name="Shape 517"/>
          <p:cNvCxnSpPr/>
          <p:nvPr/>
        </p:nvCxnSpPr>
        <p:spPr>
          <a:xfrm rot="10800000" flipH="1">
            <a:off x="5384800" y="5562662"/>
            <a:ext cx="1330199" cy="17399"/>
          </a:xfrm>
          <a:prstGeom prst="straightConnector1">
            <a:avLst/>
          </a:prstGeom>
          <a:noFill/>
          <a:ln w="63500" cap="rnd" cmpd="sng">
            <a:solidFill>
              <a:schemeClr val="lt1"/>
            </a:solidFill>
            <a:prstDash val="solid"/>
            <a:miter/>
            <a:headEnd type="stealth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13098552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Shape 31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Выражение присваивания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13" name="Shape 313"/>
          <p:cNvSpPr txBox="1">
            <a:spLocks noGrp="1"/>
          </p:cNvSpPr>
          <p:nvPr>
            <p:ph idx="1"/>
          </p:nvPr>
        </p:nvSpPr>
        <p:spPr>
          <a:xfrm>
            <a:off x="812800" y="2133601"/>
            <a:ext cx="14630400" cy="314324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457200" lvl="0" indent="-457200">
              <a:spcBef>
                <a:spcPts val="0"/>
              </a:spcBef>
              <a:buSzPct val="100000"/>
              <a:buFont typeface="Cabin"/>
            </a:pPr>
            <a:r>
              <a:rPr lang="ru-RU" sz="3600" dirty="0"/>
              <a:t>Мы присваиваем значение переменной с помощью оператора присваивания (=)</a:t>
            </a:r>
          </a:p>
          <a:p>
            <a:pPr marL="457200" lvl="0" indent="-457200">
              <a:spcBef>
                <a:spcPts val="0"/>
              </a:spcBef>
              <a:buSzPct val="100000"/>
              <a:buFont typeface="Cabin"/>
            </a:pPr>
            <a:r>
              <a:rPr lang="ru-RU" sz="3600" dirty="0"/>
              <a:t>Оператор присваивания состоит из выражения в правой части и переменной для хранения результата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14" name="Shape 314"/>
          <p:cNvSpPr txBox="1"/>
          <p:nvPr/>
        </p:nvSpPr>
        <p:spPr>
          <a:xfrm>
            <a:off x="4252109" y="6134100"/>
            <a:ext cx="10078835" cy="914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4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4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3.9 </a:t>
            </a:r>
            <a:r>
              <a:rPr lang="en-US" sz="4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*</a:t>
            </a:r>
            <a:r>
              <a:rPr lang="en-US" sz="4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4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 </a:t>
            </a:r>
            <a:r>
              <a:rPr lang="en-US" sz="4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*</a:t>
            </a:r>
            <a:r>
              <a:rPr lang="en-US" sz="4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( 1 </a:t>
            </a:r>
            <a:r>
              <a:rPr lang="en-US" sz="4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-</a:t>
            </a:r>
            <a:r>
              <a:rPr lang="en-US" sz="4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4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4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)</a:t>
            </a:r>
          </a:p>
        </p:txBody>
      </p:sp>
      <p:sp>
        <p:nvSpPr>
          <p:cNvPr id="315" name="Shape 315"/>
          <p:cNvSpPr txBox="1"/>
          <p:nvPr/>
        </p:nvSpPr>
        <p:spPr>
          <a:xfrm>
            <a:off x="5248625" y="6081811"/>
            <a:ext cx="6324599" cy="1066799"/>
          </a:xfrm>
          <a:prstGeom prst="rect">
            <a:avLst/>
          </a:prstGeom>
          <a:noFill/>
          <a:ln w="50800" cap="rnd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0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Shape 320"/>
          <p:cNvSpPr txBox="1"/>
          <p:nvPr/>
        </p:nvSpPr>
        <p:spPr>
          <a:xfrm>
            <a:off x="6362700" y="3397148"/>
            <a:ext cx="8843961" cy="114945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4000" u="none" strike="noStrike" cap="none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x</a:t>
            </a:r>
            <a:r>
              <a:rPr lang="en-US" sz="4000" u="none" strike="noStrike" cap="none" dirty="0">
                <a:solidFill>
                  <a:srgbClr val="FF00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</a:t>
            </a:r>
            <a:r>
              <a:rPr lang="en-US" sz="4000" u="none" strike="noStrike" cap="none" dirty="0">
                <a:solidFill>
                  <a:srgbClr val="FFFF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=</a:t>
            </a:r>
            <a:r>
              <a:rPr lang="en-US" sz="40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</a:t>
            </a:r>
            <a:r>
              <a:rPr lang="en-US" sz="40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3.9 *  x  * ( 1  -  x )</a:t>
            </a:r>
          </a:p>
        </p:txBody>
      </p:sp>
      <p:sp>
        <p:nvSpPr>
          <p:cNvPr id="321" name="Shape 321"/>
          <p:cNvSpPr txBox="1"/>
          <p:nvPr/>
        </p:nvSpPr>
        <p:spPr>
          <a:xfrm>
            <a:off x="10668000" y="850900"/>
            <a:ext cx="5016500" cy="12700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9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49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0.6</a:t>
            </a:r>
          </a:p>
        </p:txBody>
      </p:sp>
      <p:sp>
        <p:nvSpPr>
          <p:cNvPr id="322" name="Shape 322"/>
          <p:cNvSpPr txBox="1"/>
          <p:nvPr/>
        </p:nvSpPr>
        <p:spPr>
          <a:xfrm>
            <a:off x="9813925" y="1047750"/>
            <a:ext cx="444500" cy="863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52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</a:t>
            </a:r>
          </a:p>
        </p:txBody>
      </p:sp>
      <p:sp>
        <p:nvSpPr>
          <p:cNvPr id="323" name="Shape 323"/>
          <p:cNvSpPr txBox="1"/>
          <p:nvPr/>
        </p:nvSpPr>
        <p:spPr>
          <a:xfrm>
            <a:off x="467820" y="6140893"/>
            <a:ext cx="9521096" cy="255184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r>
              <a:rPr lang="ru-RU" sz="3600" dirty="0"/>
              <a:t>Правая сторона - это выражение. После того, как выражение оценено, результат помещается (присваивается) переменной слева, т. е.</a:t>
            </a:r>
            <a:r>
              <a:rPr lang="en-US" sz="3600" dirty="0"/>
              <a:t> x</a:t>
            </a:r>
            <a:r>
              <a:rPr lang="ru-RU" sz="3600" dirty="0"/>
              <a:t>.</a:t>
            </a:r>
          </a:p>
        </p:txBody>
      </p:sp>
      <p:sp>
        <p:nvSpPr>
          <p:cNvPr id="324" name="Shape 324"/>
          <p:cNvSpPr txBox="1"/>
          <p:nvPr/>
        </p:nvSpPr>
        <p:spPr>
          <a:xfrm>
            <a:off x="9423511" y="3086048"/>
            <a:ext cx="9000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0.6</a:t>
            </a:r>
          </a:p>
        </p:txBody>
      </p:sp>
      <p:sp>
        <p:nvSpPr>
          <p:cNvPr id="325" name="Shape 325"/>
          <p:cNvSpPr txBox="1"/>
          <p:nvPr/>
        </p:nvSpPr>
        <p:spPr>
          <a:xfrm>
            <a:off x="13244725" y="3192011"/>
            <a:ext cx="10632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0.6</a:t>
            </a:r>
          </a:p>
        </p:txBody>
      </p:sp>
      <p:cxnSp>
        <p:nvCxnSpPr>
          <p:cNvPr id="326" name="Shape 326"/>
          <p:cNvCxnSpPr/>
          <p:nvPr/>
        </p:nvCxnSpPr>
        <p:spPr>
          <a:xfrm flipV="1">
            <a:off x="10100344" y="2129110"/>
            <a:ext cx="606425" cy="956938"/>
          </a:xfrm>
          <a:prstGeom prst="straightConnector1">
            <a:avLst/>
          </a:prstGeom>
          <a:noFill/>
          <a:ln w="63500" cap="rnd" cmpd="sng">
            <a:solidFill>
              <a:schemeClr val="lt1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27" name="Shape 327"/>
          <p:cNvCxnSpPr/>
          <p:nvPr/>
        </p:nvCxnSpPr>
        <p:spPr>
          <a:xfrm flipH="1" flipV="1">
            <a:off x="11739325" y="2129111"/>
            <a:ext cx="1696621" cy="1147467"/>
          </a:xfrm>
          <a:prstGeom prst="straightConnector1">
            <a:avLst/>
          </a:prstGeom>
          <a:noFill/>
          <a:ln w="63500" cap="rnd" cmpd="sng">
            <a:solidFill>
              <a:schemeClr val="lt1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28" name="Shape 328"/>
          <p:cNvSpPr txBox="1"/>
          <p:nvPr/>
        </p:nvSpPr>
        <p:spPr>
          <a:xfrm>
            <a:off x="12150725" y="5054600"/>
            <a:ext cx="10632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0.4</a:t>
            </a:r>
          </a:p>
        </p:txBody>
      </p:sp>
      <p:cxnSp>
        <p:nvCxnSpPr>
          <p:cNvPr id="329" name="Shape 329"/>
          <p:cNvCxnSpPr/>
          <p:nvPr/>
        </p:nvCxnSpPr>
        <p:spPr>
          <a:xfrm flipH="1" flipV="1">
            <a:off x="8085136" y="4457799"/>
            <a:ext cx="2393950" cy="2117626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30" name="Shape 330"/>
          <p:cNvCxnSpPr>
            <a:stCxn id="332" idx="0"/>
          </p:cNvCxnSpPr>
          <p:nvPr/>
        </p:nvCxnSpPr>
        <p:spPr>
          <a:xfrm flipH="1" flipV="1">
            <a:off x="9988916" y="4457799"/>
            <a:ext cx="993034" cy="2117626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32" name="Shape 332"/>
          <p:cNvSpPr txBox="1"/>
          <p:nvPr/>
        </p:nvSpPr>
        <p:spPr>
          <a:xfrm>
            <a:off x="10115550" y="6575425"/>
            <a:ext cx="17328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0.936</a:t>
            </a:r>
          </a:p>
        </p:txBody>
      </p:sp>
      <p:cxnSp>
        <p:nvCxnSpPr>
          <p:cNvPr id="333" name="Shape 333"/>
          <p:cNvCxnSpPr/>
          <p:nvPr/>
        </p:nvCxnSpPr>
        <p:spPr>
          <a:xfrm rot="10800000" flipH="1">
            <a:off x="13166725" y="4580012"/>
            <a:ext cx="485699" cy="485699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34" name="Shape 334"/>
          <p:cNvCxnSpPr/>
          <p:nvPr/>
        </p:nvCxnSpPr>
        <p:spPr>
          <a:xfrm rot="10800000">
            <a:off x="11902974" y="4457799"/>
            <a:ext cx="520800" cy="660300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35" name="Shape 335"/>
          <p:cNvSpPr txBox="1"/>
          <p:nvPr/>
        </p:nvSpPr>
        <p:spPr>
          <a:xfrm>
            <a:off x="581025" y="1085849"/>
            <a:ext cx="6578599" cy="16637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>
              <a:buClr>
                <a:srgbClr val="00FF00"/>
              </a:buClr>
              <a:buSzPct val="25000"/>
            </a:pPr>
            <a:r>
              <a:rPr lang="ru-RU" sz="3600" dirty="0"/>
              <a:t>Переменная - это место в памяти, используемое для хранения значения (0,6).</a:t>
            </a:r>
            <a:endParaRPr lang="en-US" sz="3600" u="none" strike="noStrike" cap="none" dirty="0">
              <a:solidFill>
                <a:srgbClr val="00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24" name="Shape 331"/>
          <p:cNvCxnSpPr/>
          <p:nvPr/>
        </p:nvCxnSpPr>
        <p:spPr>
          <a:xfrm flipV="1">
            <a:off x="11453192" y="5676799"/>
            <a:ext cx="1075640" cy="898626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Shape 320"/>
          <p:cNvSpPr txBox="1"/>
          <p:nvPr/>
        </p:nvSpPr>
        <p:spPr>
          <a:xfrm>
            <a:off x="6362700" y="3397148"/>
            <a:ext cx="8843961" cy="114945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4000" u="none" strike="noStrike" cap="none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x</a:t>
            </a:r>
            <a:r>
              <a:rPr lang="en-US" sz="4000" u="none" strike="noStrike" cap="none" dirty="0">
                <a:solidFill>
                  <a:srgbClr val="FF00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</a:t>
            </a:r>
            <a:r>
              <a:rPr lang="en-US" sz="4000" u="none" strike="noStrike" cap="none" dirty="0">
                <a:solidFill>
                  <a:srgbClr val="FFFF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=</a:t>
            </a:r>
            <a:r>
              <a:rPr lang="en-US" sz="40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</a:t>
            </a:r>
            <a:r>
              <a:rPr lang="en-US" sz="40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3.9 *  x  * ( 1  -  x )</a:t>
            </a:r>
          </a:p>
        </p:txBody>
      </p:sp>
      <p:sp>
        <p:nvSpPr>
          <p:cNvPr id="321" name="Shape 321"/>
          <p:cNvSpPr txBox="1"/>
          <p:nvPr/>
        </p:nvSpPr>
        <p:spPr>
          <a:xfrm>
            <a:off x="10668000" y="850900"/>
            <a:ext cx="5016500" cy="12700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>
              <a:buClr>
                <a:schemeClr val="lt1"/>
              </a:buClr>
              <a:buSzPct val="25000"/>
            </a:pPr>
            <a:r>
              <a:rPr lang="en-US" sz="49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0.6    0.936</a:t>
            </a:r>
          </a:p>
        </p:txBody>
      </p:sp>
      <p:sp>
        <p:nvSpPr>
          <p:cNvPr id="322" name="Shape 322"/>
          <p:cNvSpPr txBox="1"/>
          <p:nvPr/>
        </p:nvSpPr>
        <p:spPr>
          <a:xfrm>
            <a:off x="9813925" y="1047750"/>
            <a:ext cx="444500" cy="863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52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</a:t>
            </a:r>
          </a:p>
        </p:txBody>
      </p:sp>
      <p:sp>
        <p:nvSpPr>
          <p:cNvPr id="328" name="Shape 328"/>
          <p:cNvSpPr txBox="1"/>
          <p:nvPr/>
        </p:nvSpPr>
        <p:spPr>
          <a:xfrm>
            <a:off x="12150725" y="5054600"/>
            <a:ext cx="10632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0.4</a:t>
            </a:r>
          </a:p>
        </p:txBody>
      </p:sp>
      <p:cxnSp>
        <p:nvCxnSpPr>
          <p:cNvPr id="331" name="Shape 331"/>
          <p:cNvCxnSpPr/>
          <p:nvPr/>
        </p:nvCxnSpPr>
        <p:spPr>
          <a:xfrm flipV="1">
            <a:off x="11453192" y="5676799"/>
            <a:ext cx="1075640" cy="898626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32" name="Shape 332"/>
          <p:cNvSpPr txBox="1"/>
          <p:nvPr/>
        </p:nvSpPr>
        <p:spPr>
          <a:xfrm>
            <a:off x="10115550" y="6575425"/>
            <a:ext cx="17328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0.936</a:t>
            </a:r>
          </a:p>
        </p:txBody>
      </p:sp>
      <p:cxnSp>
        <p:nvCxnSpPr>
          <p:cNvPr id="333" name="Shape 333"/>
          <p:cNvCxnSpPr/>
          <p:nvPr/>
        </p:nvCxnSpPr>
        <p:spPr>
          <a:xfrm rot="10800000" flipH="1">
            <a:off x="13166725" y="4580012"/>
            <a:ext cx="485699" cy="485699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34" name="Shape 334"/>
          <p:cNvCxnSpPr/>
          <p:nvPr/>
        </p:nvCxnSpPr>
        <p:spPr>
          <a:xfrm rot="10800000">
            <a:off x="11902974" y="4457799"/>
            <a:ext cx="520800" cy="660300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18" name="Shape 348"/>
          <p:cNvCxnSpPr/>
          <p:nvPr/>
        </p:nvCxnSpPr>
        <p:spPr>
          <a:xfrm flipH="1">
            <a:off x="10944311" y="1039812"/>
            <a:ext cx="763500" cy="885900"/>
          </a:xfrm>
          <a:prstGeom prst="straightConnector1">
            <a:avLst/>
          </a:prstGeom>
          <a:noFill/>
          <a:ln w="63500" cap="rnd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19" name="Shape 349"/>
          <p:cNvCxnSpPr/>
          <p:nvPr/>
        </p:nvCxnSpPr>
        <p:spPr>
          <a:xfrm>
            <a:off x="10944225" y="1022350"/>
            <a:ext cx="572999" cy="798600"/>
          </a:xfrm>
          <a:prstGeom prst="straightConnector1">
            <a:avLst/>
          </a:prstGeom>
          <a:noFill/>
          <a:ln w="63500" cap="rnd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20" name="Shape 343"/>
          <p:cNvSpPr txBox="1"/>
          <p:nvPr/>
        </p:nvSpPr>
        <p:spPr>
          <a:xfrm>
            <a:off x="249382" y="5851474"/>
            <a:ext cx="8455231" cy="280563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>
              <a:buClr>
                <a:srgbClr val="FFFF00"/>
              </a:buClr>
              <a:buSzPct val="25000"/>
            </a:pPr>
            <a:r>
              <a:rPr lang="ru-RU" sz="3200" dirty="0"/>
              <a:t>Правая сторона - это выражение. После того, как выражение оценено, результат помещается (присваивается) переменной слева, т. </a:t>
            </a:r>
            <a:r>
              <a:rPr lang="en-US" sz="3200" dirty="0"/>
              <a:t>e</a:t>
            </a:r>
            <a:r>
              <a:rPr lang="ru-RU" sz="3200" dirty="0"/>
              <a:t>. </a:t>
            </a:r>
            <a:r>
              <a:rPr lang="en-US" sz="3200" dirty="0"/>
              <a:t>x</a:t>
            </a:r>
            <a:r>
              <a:rPr lang="ru-RU" sz="3200" dirty="0"/>
              <a:t>.</a:t>
            </a:r>
          </a:p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endParaRPr lang="en-US" sz="3200" u="none" strike="noStrike" cap="none" dirty="0">
              <a:solidFill>
                <a:srgbClr val="00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1" name="Shape 346"/>
          <p:cNvSpPr txBox="1"/>
          <p:nvPr/>
        </p:nvSpPr>
        <p:spPr>
          <a:xfrm>
            <a:off x="571500" y="731299"/>
            <a:ext cx="7504111" cy="2984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>
              <a:buClr>
                <a:srgbClr val="00FF00"/>
              </a:buClr>
              <a:buSzPct val="25000"/>
            </a:pPr>
            <a:r>
              <a:rPr lang="ru-RU" sz="3200" dirty="0">
                <a:solidFill>
                  <a:srgbClr val="00FA00"/>
                </a:solidFill>
              </a:rPr>
              <a:t>Переменная</a:t>
            </a:r>
            <a:r>
              <a:rPr lang="ru-RU" sz="3200" dirty="0"/>
              <a:t> - это место в памяти, используемое для хранения значения. </a:t>
            </a:r>
            <a:r>
              <a:rPr lang="ru-RU" sz="3200" dirty="0">
                <a:solidFill>
                  <a:srgbClr val="FFC000"/>
                </a:solidFill>
              </a:rPr>
              <a:t>Значение</a:t>
            </a:r>
            <a:r>
              <a:rPr lang="ru-RU" sz="3200" dirty="0"/>
              <a:t>, хранящееся в переменной, можно обновить, заменив старое значение (0,6) новым значением (0,936)</a:t>
            </a:r>
            <a:endParaRPr lang="en-US" sz="3200" u="none" strike="noStrike" cap="none" dirty="0">
              <a:solidFill>
                <a:srgbClr val="00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3" name="Shape 324"/>
          <p:cNvSpPr txBox="1"/>
          <p:nvPr/>
        </p:nvSpPr>
        <p:spPr>
          <a:xfrm>
            <a:off x="9423511" y="3086048"/>
            <a:ext cx="9000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0.6</a:t>
            </a:r>
          </a:p>
        </p:txBody>
      </p:sp>
      <p:sp>
        <p:nvSpPr>
          <p:cNvPr id="34" name="Shape 325"/>
          <p:cNvSpPr txBox="1"/>
          <p:nvPr/>
        </p:nvSpPr>
        <p:spPr>
          <a:xfrm>
            <a:off x="13244725" y="3192011"/>
            <a:ext cx="10632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0.6</a:t>
            </a:r>
          </a:p>
        </p:txBody>
      </p:sp>
      <p:cxnSp>
        <p:nvCxnSpPr>
          <p:cNvPr id="35" name="Shape 326"/>
          <p:cNvCxnSpPr/>
          <p:nvPr/>
        </p:nvCxnSpPr>
        <p:spPr>
          <a:xfrm flipV="1">
            <a:off x="10100344" y="2129110"/>
            <a:ext cx="606425" cy="956938"/>
          </a:xfrm>
          <a:prstGeom prst="straightConnector1">
            <a:avLst/>
          </a:prstGeom>
          <a:noFill/>
          <a:ln w="63500" cap="rnd" cmpd="sng">
            <a:solidFill>
              <a:schemeClr val="lt1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6" name="Shape 327"/>
          <p:cNvCxnSpPr/>
          <p:nvPr/>
        </p:nvCxnSpPr>
        <p:spPr>
          <a:xfrm flipH="1" flipV="1">
            <a:off x="11739325" y="2129111"/>
            <a:ext cx="1696621" cy="1147467"/>
          </a:xfrm>
          <a:prstGeom prst="straightConnector1">
            <a:avLst/>
          </a:prstGeom>
          <a:noFill/>
          <a:ln w="63500" cap="rnd" cmpd="sng">
            <a:solidFill>
              <a:schemeClr val="lt1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7" name="Shape 329"/>
          <p:cNvCxnSpPr/>
          <p:nvPr/>
        </p:nvCxnSpPr>
        <p:spPr>
          <a:xfrm flipH="1" flipV="1">
            <a:off x="8085136" y="4457799"/>
            <a:ext cx="2393950" cy="2117626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8" name="Shape 330"/>
          <p:cNvCxnSpPr/>
          <p:nvPr/>
        </p:nvCxnSpPr>
        <p:spPr>
          <a:xfrm flipH="1" flipV="1">
            <a:off x="9988916" y="4457799"/>
            <a:ext cx="993034" cy="2117626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3220235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sz="7200" dirty="0">
                <a:solidFill>
                  <a:srgbClr val="FFD966"/>
                </a:solidFill>
              </a:rPr>
              <a:t>Выражения</a:t>
            </a:r>
            <a:r>
              <a:rPr lang="is-IS" sz="7200" dirty="0">
                <a:solidFill>
                  <a:srgbClr val="FFD966"/>
                </a:solidFill>
              </a:rPr>
              <a:t>…</a:t>
            </a:r>
            <a:endParaRPr lang="en-US" sz="7200" dirty="0">
              <a:solidFill>
                <a:srgbClr val="FFD9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9790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Shape 354"/>
          <p:cNvSpPr txBox="1">
            <a:spLocks noGrp="1"/>
          </p:cNvSpPr>
          <p:nvPr>
            <p:ph type="title"/>
          </p:nvPr>
        </p:nvSpPr>
        <p:spPr>
          <a:xfrm>
            <a:off x="861482" y="603625"/>
            <a:ext cx="12539631" cy="1529976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kk-KZ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Числовые выражения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55" name="Shape 355"/>
          <p:cNvSpPr txBox="1">
            <a:spLocks noGrp="1"/>
          </p:cNvSpPr>
          <p:nvPr>
            <p:ph idx="1"/>
          </p:nvPr>
        </p:nvSpPr>
        <p:spPr>
          <a:xfrm>
            <a:off x="812800" y="2133600"/>
            <a:ext cx="9036050" cy="627413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lvl="0" indent="-371094">
              <a:spcBef>
                <a:spcPts val="3500"/>
              </a:spcBef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dirty="0"/>
              <a:t>Из-за отсутствия математических символов на компьютерных клавиатурах мы используем «компьютерный язык» для выражения классических математических операций</a:t>
            </a:r>
            <a:endParaRPr lang="kk-KZ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749300" lvl="0" indent="-371094">
              <a:spcBef>
                <a:spcPts val="3500"/>
              </a:spcBef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dirty="0"/>
              <a:t>Звездочка - это умножение</a:t>
            </a:r>
          </a:p>
          <a:p>
            <a:pPr marL="749300" lvl="0" indent="-371094">
              <a:spcBef>
                <a:spcPts val="3500"/>
              </a:spcBef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dirty="0"/>
              <a:t>Возведение в степень (возведение в степень) выглядит иначе, чем в математике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graphicFrame>
        <p:nvGraphicFramePr>
          <p:cNvPr id="356" name="Shape 356"/>
          <p:cNvGraphicFramePr/>
          <p:nvPr>
            <p:extLst>
              <p:ext uri="{D42A27DB-BD31-4B8C-83A1-F6EECF244321}">
                <p14:modId xmlns:p14="http://schemas.microsoft.com/office/powerpoint/2010/main" val="1444946014"/>
              </p:ext>
            </p:extLst>
          </p:nvPr>
        </p:nvGraphicFramePr>
        <p:xfrm>
          <a:off x="10337800" y="2289175"/>
          <a:ext cx="5025250" cy="5567275"/>
        </p:xfrm>
        <a:graphic>
          <a:graphicData uri="http://schemas.openxmlformats.org/drawingml/2006/table">
            <a:tbl>
              <a:tblPr>
                <a:noFill/>
                <a:tableStyleId>{54014B03-8F40-49A2-A0EB-D18ED94CC971}</a:tableStyleId>
              </a:tblPr>
              <a:tblGrid>
                <a:gridCol w="2398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6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953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200" b="0" i="0" u="none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Operator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>
                        <a:alpha val="4941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200" b="0" i="0" u="none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Operation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>
                        <a:alpha val="49411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53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+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Addition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53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-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Subtraction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53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*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Multiplication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53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/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Division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953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**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Power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953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%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 dirty="0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Remainder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Shape 361"/>
          <p:cNvSpPr txBox="1"/>
          <p:nvPr/>
        </p:nvSpPr>
        <p:spPr>
          <a:xfrm>
            <a:off x="1727200" y="2230157"/>
            <a:ext cx="4460999" cy="53085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2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xx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yy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440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*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12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yy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5280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zz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yy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/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1000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 err="1">
                <a:solidFill>
                  <a:srgbClr val="00FA00"/>
                </a:solidFill>
                <a:latin typeface="Courier"/>
                <a:ea typeface="Courier"/>
                <a:cs typeface="Courier"/>
                <a:sym typeface="Courier New"/>
              </a:rPr>
              <a:t>zz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5.28</a:t>
            </a:r>
          </a:p>
        </p:txBody>
      </p:sp>
      <p:sp>
        <p:nvSpPr>
          <p:cNvPr id="362" name="Shape 362"/>
          <p:cNvSpPr txBox="1"/>
          <p:nvPr/>
        </p:nvSpPr>
        <p:spPr>
          <a:xfrm>
            <a:off x="7073900" y="2298700"/>
            <a:ext cx="4026600" cy="32258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jj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23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kk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jj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% 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5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kk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3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4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**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3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64</a:t>
            </a:r>
          </a:p>
        </p:txBody>
      </p:sp>
      <p:graphicFrame>
        <p:nvGraphicFramePr>
          <p:cNvPr id="363" name="Shape 363"/>
          <p:cNvGraphicFramePr/>
          <p:nvPr/>
        </p:nvGraphicFramePr>
        <p:xfrm>
          <a:off x="11783875" y="2965450"/>
          <a:ext cx="3752000" cy="4556125"/>
        </p:xfrm>
        <a:graphic>
          <a:graphicData uri="http://schemas.openxmlformats.org/drawingml/2006/table">
            <a:tbl>
              <a:tblPr>
                <a:noFill/>
                <a:tableStyleId>{54014B03-8F40-49A2-A0EB-D18ED94CC971}</a:tableStyleId>
              </a:tblPr>
              <a:tblGrid>
                <a:gridCol w="187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508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2400" b="0" i="0" u="none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Operator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>
                        <a:alpha val="4941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2400" b="0" i="0" u="none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Operation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>
                        <a:alpha val="49411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08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2300" b="0" i="0" u="none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+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2300" b="0" i="0" u="none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Addition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08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2300" b="0" i="0" u="none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-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2300" b="0" i="0" u="none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Subtraction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08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2300" b="0" i="0" u="none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*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2300" b="0" i="0" u="none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Multiplication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08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2300" b="0" i="0" u="none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/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2300" b="0" i="0" u="none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Division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08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2300" b="0" i="0" u="none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**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2300" b="0" i="0" u="none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Power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08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2300" b="0" i="0" u="none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%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2300" b="0" i="0" u="none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Remainder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cxnSp>
        <p:nvCxnSpPr>
          <p:cNvPr id="364" name="Shape 364"/>
          <p:cNvCxnSpPr/>
          <p:nvPr/>
        </p:nvCxnSpPr>
        <p:spPr>
          <a:xfrm>
            <a:off x="8432800" y="6225788"/>
            <a:ext cx="12699" cy="595311"/>
          </a:xfrm>
          <a:prstGeom prst="straightConnector1">
            <a:avLst/>
          </a:prstGeom>
          <a:noFill/>
          <a:ln w="25400" cap="rnd" cmpd="sng">
            <a:solidFill>
              <a:schemeClr val="lt1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65" name="Shape 365"/>
          <p:cNvCxnSpPr/>
          <p:nvPr/>
        </p:nvCxnSpPr>
        <p:spPr>
          <a:xfrm rot="10800000" flipH="1">
            <a:off x="8432800" y="6210300"/>
            <a:ext cx="2035175" cy="25399"/>
          </a:xfrm>
          <a:prstGeom prst="straightConnector1">
            <a:avLst/>
          </a:prstGeom>
          <a:noFill/>
          <a:ln w="25400" cap="rnd" cmpd="sng">
            <a:solidFill>
              <a:schemeClr val="lt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366" name="Shape 366"/>
          <p:cNvSpPr txBox="1"/>
          <p:nvPr/>
        </p:nvSpPr>
        <p:spPr>
          <a:xfrm>
            <a:off x="7807325" y="6273800"/>
            <a:ext cx="342899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</a:t>
            </a:r>
          </a:p>
        </p:txBody>
      </p:sp>
      <p:sp>
        <p:nvSpPr>
          <p:cNvPr id="367" name="Shape 367"/>
          <p:cNvSpPr txBox="1"/>
          <p:nvPr/>
        </p:nvSpPr>
        <p:spPr>
          <a:xfrm>
            <a:off x="8572500" y="6273800"/>
            <a:ext cx="571500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23</a:t>
            </a:r>
          </a:p>
        </p:txBody>
      </p:sp>
      <p:sp>
        <p:nvSpPr>
          <p:cNvPr id="368" name="Shape 368"/>
          <p:cNvSpPr txBox="1"/>
          <p:nvPr/>
        </p:nvSpPr>
        <p:spPr>
          <a:xfrm>
            <a:off x="8816975" y="5605462"/>
            <a:ext cx="1100136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 R 3</a:t>
            </a:r>
          </a:p>
        </p:txBody>
      </p:sp>
      <p:sp>
        <p:nvSpPr>
          <p:cNvPr id="369" name="Shape 369"/>
          <p:cNvSpPr txBox="1"/>
          <p:nvPr/>
        </p:nvSpPr>
        <p:spPr>
          <a:xfrm>
            <a:off x="8572500" y="6731000"/>
            <a:ext cx="571500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20</a:t>
            </a:r>
          </a:p>
        </p:txBody>
      </p:sp>
      <p:cxnSp>
        <p:nvCxnSpPr>
          <p:cNvPr id="370" name="Shape 370"/>
          <p:cNvCxnSpPr/>
          <p:nvPr/>
        </p:nvCxnSpPr>
        <p:spPr>
          <a:xfrm>
            <a:off x="8496300" y="7440611"/>
            <a:ext cx="584200" cy="0"/>
          </a:xfrm>
          <a:prstGeom prst="straightConnector1">
            <a:avLst/>
          </a:prstGeom>
          <a:noFill/>
          <a:ln w="25400" cap="rnd" cmpd="sng">
            <a:solidFill>
              <a:schemeClr val="lt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371" name="Shape 371"/>
          <p:cNvSpPr txBox="1"/>
          <p:nvPr/>
        </p:nvSpPr>
        <p:spPr>
          <a:xfrm>
            <a:off x="8801100" y="7505700"/>
            <a:ext cx="342899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C0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</p:txBody>
      </p:sp>
      <p:sp>
        <p:nvSpPr>
          <p:cNvPr id="372" name="Shape 37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Числовые выражения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Shape 37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Порядок оценки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78" name="Shape 378"/>
          <p:cNvSpPr txBox="1">
            <a:spLocks noGrp="1"/>
          </p:cNvSpPr>
          <p:nvPr>
            <p:ph idx="1"/>
          </p:nvPr>
        </p:nvSpPr>
        <p:spPr>
          <a:xfrm>
            <a:off x="812800" y="2133600"/>
            <a:ext cx="14630400" cy="40004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lvl="0" indent="-371094">
              <a:spcBef>
                <a:spcPts val="0"/>
              </a:spcBef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dirty="0"/>
              <a:t>Когда мы объединяем операторы в цепочку - </a:t>
            </a:r>
            <a:r>
              <a:rPr lang="ru-RU" sz="3600" dirty="0" err="1"/>
              <a:t>Python</a:t>
            </a:r>
            <a:r>
              <a:rPr lang="ru-RU" sz="3600" dirty="0"/>
              <a:t> должен знать, какой из них делать в первую очередь</a:t>
            </a:r>
          </a:p>
          <a:p>
            <a:pPr marL="749300" lvl="0" indent="-371094">
              <a:spcBef>
                <a:spcPts val="0"/>
              </a:spcBef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dirty="0"/>
              <a:t>Это называется «</a:t>
            </a:r>
            <a:r>
              <a:rPr lang="ru-RU" sz="3600" dirty="0">
                <a:solidFill>
                  <a:srgbClr val="FFC000"/>
                </a:solidFill>
              </a:rPr>
              <a:t>приоритет оператора</a:t>
            </a:r>
            <a:r>
              <a:rPr lang="ru-RU" sz="3600" dirty="0"/>
              <a:t>»</a:t>
            </a:r>
          </a:p>
          <a:p>
            <a:pPr marL="749300" lvl="0" indent="-371094">
              <a:spcBef>
                <a:spcPts val="0"/>
              </a:spcBef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dirty="0"/>
              <a:t>Какой оператор «имеет приоритет» над остальными?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79" name="Shape 379"/>
          <p:cNvSpPr txBox="1"/>
          <p:nvPr/>
        </p:nvSpPr>
        <p:spPr>
          <a:xfrm>
            <a:off x="3756025" y="6640900"/>
            <a:ext cx="874395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4400" u="none" strike="noStrike" cap="none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x</a:t>
            </a:r>
            <a:r>
              <a:rPr lang="en-US" sz="44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= 1</a:t>
            </a:r>
            <a:r>
              <a:rPr lang="en-US" sz="4400" u="none" strike="noStrike" cap="none" dirty="0">
                <a:solidFill>
                  <a:srgbClr val="00FF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+</a:t>
            </a:r>
            <a:r>
              <a:rPr lang="en-US" sz="44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2 </a:t>
            </a:r>
            <a:r>
              <a:rPr lang="en-US" sz="4400" u="none" strike="noStrike" cap="none" dirty="0">
                <a:solidFill>
                  <a:srgbClr val="00FF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* </a:t>
            </a:r>
            <a:r>
              <a:rPr lang="en-US" sz="44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3 </a:t>
            </a:r>
            <a:r>
              <a:rPr lang="en-US" sz="4400" u="none" strike="noStrike" cap="none" dirty="0">
                <a:solidFill>
                  <a:srgbClr val="00FF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- </a:t>
            </a:r>
            <a:r>
              <a:rPr lang="en-US" sz="44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4</a:t>
            </a:r>
            <a:r>
              <a:rPr lang="en-US" sz="4400" u="none" strike="noStrike" cap="none" dirty="0">
                <a:solidFill>
                  <a:srgbClr val="00FF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/ </a:t>
            </a:r>
            <a:r>
              <a:rPr lang="en-US" sz="44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5 </a:t>
            </a:r>
            <a:r>
              <a:rPr lang="en-US" sz="4400" u="none" strike="noStrike" cap="none" dirty="0">
                <a:solidFill>
                  <a:srgbClr val="00FF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** </a:t>
            </a:r>
            <a:r>
              <a:rPr lang="en-US" sz="44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6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Shape 38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algn="ctr"/>
            <a:r>
              <a:rPr lang="ru-RU" sz="5400" b="1" dirty="0">
                <a:solidFill>
                  <a:srgbClr val="FFC000"/>
                </a:solidFill>
              </a:rPr>
              <a:t>Правила приоритета операторов</a:t>
            </a:r>
            <a:endParaRPr lang="ru-RU" sz="5400" b="1" dirty="0">
              <a:solidFill>
                <a:srgbClr val="FFC000"/>
              </a:solidFill>
              <a:effectLst/>
            </a:endParaRPr>
          </a:p>
        </p:txBody>
      </p:sp>
      <p:sp>
        <p:nvSpPr>
          <p:cNvPr id="385" name="Shape 385"/>
          <p:cNvSpPr txBox="1">
            <a:spLocks noGrp="1"/>
          </p:cNvSpPr>
          <p:nvPr>
            <p:ph idx="1"/>
          </p:nvPr>
        </p:nvSpPr>
        <p:spPr>
          <a:xfrm>
            <a:off x="838012" y="2737226"/>
            <a:ext cx="11928721" cy="4981736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200" b="1" dirty="0"/>
              <a:t>Правило с наивысшим приоритетом к правилу с наименьшим приоритетом:</a:t>
            </a:r>
          </a:p>
          <a:p>
            <a:pPr lvl="1"/>
            <a:r>
              <a:rPr lang="ru-RU" sz="3200" dirty="0"/>
              <a:t>Круглые скобки всегда соблюдаются</a:t>
            </a:r>
          </a:p>
          <a:p>
            <a:pPr lvl="1"/>
            <a:r>
              <a:rPr lang="ru-RU" sz="3200" dirty="0"/>
              <a:t>Возведение в степень (возвести в степень)</a:t>
            </a:r>
          </a:p>
          <a:p>
            <a:pPr lvl="1"/>
            <a:r>
              <a:rPr lang="ru-RU" sz="3200" dirty="0"/>
              <a:t>Умножение, деление и остаток</a:t>
            </a:r>
          </a:p>
          <a:p>
            <a:pPr lvl="1"/>
            <a:r>
              <a:rPr lang="ru-RU" sz="3200" dirty="0"/>
              <a:t>Сложение и вычитание</a:t>
            </a:r>
          </a:p>
          <a:p>
            <a:pPr lvl="1"/>
            <a:r>
              <a:rPr lang="ru-RU" sz="3200" dirty="0"/>
              <a:t>Слева направо</a:t>
            </a:r>
          </a:p>
        </p:txBody>
      </p:sp>
      <p:grpSp>
        <p:nvGrpSpPr>
          <p:cNvPr id="386" name="Shape 386"/>
          <p:cNvGrpSpPr/>
          <p:nvPr/>
        </p:nvGrpSpPr>
        <p:grpSpPr>
          <a:xfrm>
            <a:off x="12079286" y="3061786"/>
            <a:ext cx="3338701" cy="3020428"/>
            <a:chOff x="0" y="-349272"/>
            <a:chExt cx="2522536" cy="3020428"/>
          </a:xfrm>
        </p:grpSpPr>
        <p:sp>
          <p:nvSpPr>
            <p:cNvPr id="387" name="Shape 387"/>
            <p:cNvSpPr txBox="1"/>
            <p:nvPr/>
          </p:nvSpPr>
          <p:spPr>
            <a:xfrm>
              <a:off x="0" y="-349272"/>
              <a:ext cx="2262187" cy="3020428"/>
            </a:xfrm>
            <a:prstGeom prst="rect">
              <a:avLst/>
            </a:prstGeom>
            <a:noFill/>
            <a:ln>
              <a:noFill/>
            </a:ln>
          </p:spPr>
          <p:txBody>
            <a:bodyPr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FF"/>
                </a:buClr>
                <a:buSzPct val="25000"/>
                <a:buFont typeface="Cabin"/>
                <a:buNone/>
              </a:pPr>
              <a:r>
                <a:rPr lang="en-US" sz="3600" u="none" strike="noStrike" cap="none" dirty="0">
                  <a:solidFill>
                    <a:srgbClr val="FF00FF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Parenthesis</a:t>
              </a: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ct val="25000"/>
                <a:buFont typeface="Cabin"/>
                <a:buNone/>
              </a:pPr>
              <a:r>
                <a:rPr lang="en-US" sz="3600" u="none" strike="noStrike" cap="none" dirty="0">
                  <a:solidFill>
                    <a:srgbClr val="00FFFF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Power</a:t>
              </a: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FF00"/>
                </a:buClr>
                <a:buSzPct val="25000"/>
                <a:buFont typeface="Cabin"/>
                <a:buNone/>
              </a:pPr>
              <a:r>
                <a:rPr lang="en-US" sz="3600" u="none" strike="noStrike" cap="none" dirty="0">
                  <a:solidFill>
                    <a:srgbClr val="00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Multiplication</a:t>
              </a: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7F00"/>
                </a:buClr>
                <a:buSzPct val="25000"/>
                <a:buFont typeface="Cabin"/>
                <a:buNone/>
              </a:pPr>
              <a:r>
                <a:rPr lang="en-US" sz="3600" u="none" strike="noStrike" cap="none" dirty="0">
                  <a:solidFill>
                    <a:srgbClr val="FF99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Addition</a:t>
              </a: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00"/>
                </a:buClr>
                <a:buSzPct val="25000"/>
                <a:buFont typeface="Cabin"/>
                <a:buNone/>
              </a:pPr>
              <a:r>
                <a:rPr lang="en-US" sz="3600" u="none" strike="noStrike" cap="none" dirty="0">
                  <a:solidFill>
                    <a:srgbClr val="FF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Left to Right</a:t>
              </a:r>
            </a:p>
          </p:txBody>
        </p:sp>
        <p:cxnSp>
          <p:nvCxnSpPr>
            <p:cNvPr id="388" name="Shape 388"/>
            <p:cNvCxnSpPr/>
            <p:nvPr/>
          </p:nvCxnSpPr>
          <p:spPr>
            <a:xfrm flipV="1">
              <a:off x="2522536" y="134936"/>
              <a:ext cx="0" cy="2051050"/>
            </a:xfrm>
            <a:prstGeom prst="straightConnector1">
              <a:avLst/>
            </a:prstGeom>
            <a:noFill/>
            <a:ln w="88900" cap="rnd" cmpd="sng">
              <a:solidFill>
                <a:schemeClr val="lt1"/>
              </a:solidFill>
              <a:prstDash val="solid"/>
              <a:miter/>
              <a:headEnd type="stealth" w="med" len="med"/>
              <a:tailEnd type="none" w="med" len="med"/>
            </a:ln>
          </p:spPr>
        </p:cxn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Shape 250"/>
          <p:cNvSpPr txBox="1">
            <a:spLocks noGrp="1"/>
          </p:cNvSpPr>
          <p:nvPr>
            <p:ph type="title"/>
          </p:nvPr>
        </p:nvSpPr>
        <p:spPr>
          <a:xfrm>
            <a:off x="812800" y="785812"/>
            <a:ext cx="14070626" cy="1104899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kk-KZ" sz="78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Константы</a:t>
            </a:r>
            <a:endParaRPr lang="en-US" sz="78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51" name="Shape 251"/>
          <p:cNvSpPr txBox="1">
            <a:spLocks noGrp="1"/>
          </p:cNvSpPr>
          <p:nvPr>
            <p:ph idx="1"/>
          </p:nvPr>
        </p:nvSpPr>
        <p:spPr>
          <a:xfrm>
            <a:off x="519580" y="1934993"/>
            <a:ext cx="14953968" cy="5023948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1104900" lvl="0" indent="-603377">
              <a:spcBef>
                <a:spcPts val="0"/>
              </a:spcBef>
              <a:buClr>
                <a:srgbClr val="FF9900"/>
              </a:buClr>
              <a:buSzPct val="100000"/>
              <a:buFont typeface="Cabin"/>
              <a:buChar char="•"/>
            </a:pPr>
            <a:r>
              <a:rPr lang="ru-RU" sz="3600" dirty="0"/>
              <a:t>Фиксированные значения, такие как числа, буквы и строки, называются «константами», потому что их значение не изменяется</a:t>
            </a:r>
          </a:p>
          <a:p>
            <a:pPr marL="1104900" lvl="0" indent="-603377">
              <a:spcBef>
                <a:spcPts val="0"/>
              </a:spcBef>
              <a:buClr>
                <a:srgbClr val="FF9900"/>
              </a:buClr>
              <a:buSzPct val="100000"/>
              <a:buFont typeface="Cabin"/>
              <a:buChar char="•"/>
            </a:pPr>
            <a:r>
              <a:rPr lang="ru-RU" sz="3600" dirty="0"/>
              <a:t>Числовые константы соответствуют вашим ожиданиям</a:t>
            </a:r>
          </a:p>
          <a:p>
            <a:pPr marL="1104900" lvl="0" indent="-603377">
              <a:spcBef>
                <a:spcPts val="0"/>
              </a:spcBef>
              <a:buClr>
                <a:srgbClr val="FF9900"/>
              </a:buClr>
              <a:buSzPct val="100000"/>
              <a:buFont typeface="Cabin"/>
              <a:buChar char="•"/>
            </a:pPr>
            <a:r>
              <a:rPr lang="ru-RU" sz="3600" dirty="0"/>
              <a:t>Строковые константы используют одинарные кавычки (') или двойные кавычки (").</a:t>
            </a:r>
            <a:b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</a:b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52" name="Shape 252"/>
          <p:cNvSpPr txBox="1"/>
          <p:nvPr/>
        </p:nvSpPr>
        <p:spPr>
          <a:xfrm>
            <a:off x="10123180" y="5526212"/>
            <a:ext cx="5530113" cy="312578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123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123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98.6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FF99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98.6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print(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'Hello world'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FF99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Hello world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Shape 396"/>
          <p:cNvSpPr txBox="1"/>
          <p:nvPr/>
        </p:nvSpPr>
        <p:spPr>
          <a:xfrm>
            <a:off x="10307636" y="990600"/>
            <a:ext cx="4627564" cy="800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1 + </a:t>
            </a:r>
            <a:r>
              <a:rPr lang="en-US" sz="3200" u="none" strike="noStrike" cap="none" dirty="0">
                <a:solidFill>
                  <a:srgbClr val="00FF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2 ** 3</a:t>
            </a:r>
            <a:r>
              <a:rPr lang="en-US" sz="32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/ 4 * 5</a:t>
            </a:r>
          </a:p>
        </p:txBody>
      </p:sp>
      <p:sp>
        <p:nvSpPr>
          <p:cNvPr id="397" name="Shape 397"/>
          <p:cNvSpPr txBox="1"/>
          <p:nvPr/>
        </p:nvSpPr>
        <p:spPr>
          <a:xfrm>
            <a:off x="10891836" y="2540000"/>
            <a:ext cx="4043364" cy="800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1 + </a:t>
            </a:r>
            <a:r>
              <a:rPr lang="en-US" sz="3200" u="none" strike="noStrike" cap="none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8 / 4</a:t>
            </a:r>
            <a:r>
              <a:rPr lang="en-US" sz="32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* 5</a:t>
            </a:r>
          </a:p>
        </p:txBody>
      </p:sp>
      <p:cxnSp>
        <p:nvCxnSpPr>
          <p:cNvPr id="398" name="Shape 398"/>
          <p:cNvCxnSpPr/>
          <p:nvPr/>
        </p:nvCxnSpPr>
        <p:spPr>
          <a:xfrm rot="10800000">
            <a:off x="11917975" y="1686224"/>
            <a:ext cx="277199" cy="837900"/>
          </a:xfrm>
          <a:prstGeom prst="straightConnector1">
            <a:avLst/>
          </a:prstGeom>
          <a:noFill/>
          <a:ln w="635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99" name="Shape 399"/>
          <p:cNvSpPr txBox="1"/>
          <p:nvPr/>
        </p:nvSpPr>
        <p:spPr>
          <a:xfrm>
            <a:off x="11298236" y="4000500"/>
            <a:ext cx="3217864" cy="800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1 + </a:t>
            </a:r>
            <a:r>
              <a:rPr lang="en-US" sz="3200" u="none" strike="noStrike" cap="none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2 * 5</a:t>
            </a:r>
          </a:p>
        </p:txBody>
      </p:sp>
      <p:cxnSp>
        <p:nvCxnSpPr>
          <p:cNvPr id="400" name="Shape 400"/>
          <p:cNvCxnSpPr/>
          <p:nvPr/>
        </p:nvCxnSpPr>
        <p:spPr>
          <a:xfrm flipV="1">
            <a:off x="12322173" y="3348026"/>
            <a:ext cx="74752" cy="652474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01" name="Shape 401"/>
          <p:cNvSpPr txBox="1"/>
          <p:nvPr/>
        </p:nvSpPr>
        <p:spPr>
          <a:xfrm>
            <a:off x="11590336" y="5638800"/>
            <a:ext cx="2259014" cy="800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rgbClr val="FF99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1 + 10</a:t>
            </a:r>
          </a:p>
        </p:txBody>
      </p:sp>
      <p:cxnSp>
        <p:nvCxnSpPr>
          <p:cNvPr id="402" name="Shape 402"/>
          <p:cNvCxnSpPr>
            <a:endCxn id="399" idx="2"/>
          </p:cNvCxnSpPr>
          <p:nvPr/>
        </p:nvCxnSpPr>
        <p:spPr>
          <a:xfrm flipV="1">
            <a:off x="12785524" y="4800599"/>
            <a:ext cx="121644" cy="863725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03" name="Shape 403"/>
          <p:cNvSpPr txBox="1"/>
          <p:nvPr/>
        </p:nvSpPr>
        <p:spPr>
          <a:xfrm>
            <a:off x="12085636" y="6934200"/>
            <a:ext cx="723900" cy="800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rgbClr val="FF99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11</a:t>
            </a:r>
          </a:p>
        </p:txBody>
      </p:sp>
      <p:cxnSp>
        <p:nvCxnSpPr>
          <p:cNvPr id="404" name="Shape 404"/>
          <p:cNvCxnSpPr/>
          <p:nvPr/>
        </p:nvCxnSpPr>
        <p:spPr>
          <a:xfrm rot="10800000">
            <a:off x="12225274" y="6308749"/>
            <a:ext cx="96899" cy="708000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05" name="Shape 405"/>
          <p:cNvSpPr txBox="1"/>
          <p:nvPr/>
        </p:nvSpPr>
        <p:spPr>
          <a:xfrm>
            <a:off x="1206411" y="1062050"/>
            <a:ext cx="7351799" cy="29559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x = 1 + 2 ** 3 / 4 * 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print(x)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11.0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</a:t>
            </a:r>
            <a:r>
              <a:rPr lang="en-US" sz="3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</a:p>
        </p:txBody>
      </p:sp>
      <p:grpSp>
        <p:nvGrpSpPr>
          <p:cNvPr id="18" name="Shape 386"/>
          <p:cNvGrpSpPr/>
          <p:nvPr/>
        </p:nvGrpSpPr>
        <p:grpSpPr>
          <a:xfrm>
            <a:off x="3028215" y="4450596"/>
            <a:ext cx="3553424" cy="3020428"/>
            <a:chOff x="-162233" y="-349272"/>
            <a:chExt cx="2684769" cy="3020428"/>
          </a:xfrm>
        </p:grpSpPr>
        <p:sp>
          <p:nvSpPr>
            <p:cNvPr id="19" name="Shape 387"/>
            <p:cNvSpPr txBox="1"/>
            <p:nvPr/>
          </p:nvSpPr>
          <p:spPr>
            <a:xfrm>
              <a:off x="-162233" y="-349272"/>
              <a:ext cx="2593469" cy="3020428"/>
            </a:xfrm>
            <a:prstGeom prst="rect">
              <a:avLst/>
            </a:prstGeom>
            <a:noFill/>
            <a:ln>
              <a:noFill/>
            </a:ln>
          </p:spPr>
          <p:txBody>
            <a:bodyPr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FF"/>
                </a:buClr>
                <a:buSzPct val="25000"/>
                <a:buFont typeface="Cabin"/>
                <a:buNone/>
              </a:pPr>
              <a:r>
                <a:rPr lang="ru-RU" sz="3600" u="none" strike="noStrike" cap="none" dirty="0">
                  <a:solidFill>
                    <a:srgbClr val="FF00FF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Скобки</a:t>
              </a:r>
              <a:endParaRPr lang="en-US" sz="36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ct val="25000"/>
                <a:buFont typeface="Cabin"/>
                <a:buNone/>
              </a:pPr>
              <a:r>
                <a:rPr lang="ru-RU" sz="3600" dirty="0">
                  <a:solidFill>
                    <a:srgbClr val="00FFFF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Возведение в степень</a:t>
              </a:r>
              <a:endPara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FF00"/>
                </a:buClr>
                <a:buSzPct val="25000"/>
                <a:buFont typeface="Cabin"/>
                <a:buNone/>
              </a:pPr>
              <a:r>
                <a:rPr lang="ru-RU" sz="3600" dirty="0">
                  <a:solidFill>
                    <a:srgbClr val="00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Умножение</a:t>
              </a:r>
              <a:endPara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7F00"/>
                </a:buClr>
                <a:buSzPct val="25000"/>
                <a:buFont typeface="Cabin"/>
                <a:buNone/>
              </a:pPr>
              <a:r>
                <a:rPr lang="ru-RU" sz="3600" dirty="0">
                  <a:solidFill>
                    <a:srgbClr val="FF99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Сложение</a:t>
              </a:r>
              <a:endParaRPr lang="en-US" sz="36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00"/>
                </a:buClr>
                <a:buSzPct val="25000"/>
                <a:buFont typeface="Cabin"/>
                <a:buNone/>
              </a:pPr>
              <a:r>
                <a:rPr lang="ru-RU" sz="3600" dirty="0">
                  <a:solidFill>
                    <a:srgbClr val="FF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Слева направо</a:t>
              </a:r>
              <a:endPara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endParaRPr>
            </a:p>
          </p:txBody>
        </p:sp>
        <p:cxnSp>
          <p:nvCxnSpPr>
            <p:cNvPr id="20" name="Shape 388"/>
            <p:cNvCxnSpPr/>
            <p:nvPr/>
          </p:nvCxnSpPr>
          <p:spPr>
            <a:xfrm flipV="1">
              <a:off x="2522536" y="134936"/>
              <a:ext cx="0" cy="2051050"/>
            </a:xfrm>
            <a:prstGeom prst="straightConnector1">
              <a:avLst/>
            </a:prstGeom>
            <a:noFill/>
            <a:ln w="88900" cap="rnd" cmpd="sng">
              <a:solidFill>
                <a:schemeClr val="lt1"/>
              </a:solidFill>
              <a:prstDash val="solid"/>
              <a:miter/>
              <a:headEnd type="stealth" w="med" len="med"/>
              <a:tailEnd type="none" w="med" len="med"/>
            </a:ln>
          </p:spPr>
        </p:cxnSp>
      </p:grp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" name="Shape 410"/>
          <p:cNvSpPr txBox="1">
            <a:spLocks noGrp="1"/>
          </p:cNvSpPr>
          <p:nvPr>
            <p:ph type="title"/>
          </p:nvPr>
        </p:nvSpPr>
        <p:spPr>
          <a:xfrm>
            <a:off x="812800" y="785812"/>
            <a:ext cx="10621667" cy="11048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Приоритет операторов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11" name="Shape 411"/>
          <p:cNvSpPr txBox="1">
            <a:spLocks noGrp="1"/>
          </p:cNvSpPr>
          <p:nvPr>
            <p:ph idx="1"/>
          </p:nvPr>
        </p:nvSpPr>
        <p:spPr>
          <a:xfrm>
            <a:off x="812800" y="2887862"/>
            <a:ext cx="14630400" cy="506730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dirty="0"/>
              <a:t>Помните правила сверху вниз</a:t>
            </a:r>
          </a:p>
          <a:p>
            <a:r>
              <a:rPr lang="ru-RU" sz="3600" dirty="0"/>
              <a:t>При написании кода - круглые скобки</a:t>
            </a:r>
          </a:p>
          <a:p>
            <a:r>
              <a:rPr lang="ru-RU" sz="3600" dirty="0"/>
              <a:t>При написании кода - делайте математические выражения достаточно простыми, чтобы их было легко понять.</a:t>
            </a:r>
          </a:p>
          <a:p>
            <a:r>
              <a:rPr lang="ru-RU" sz="3600" dirty="0"/>
              <a:t>Разбейте длинные серии математических операций, чтобы сделать их более понятными</a:t>
            </a:r>
          </a:p>
        </p:txBody>
      </p:sp>
      <p:grpSp>
        <p:nvGrpSpPr>
          <p:cNvPr id="7" name="Shape 386">
            <a:extLst>
              <a:ext uri="{FF2B5EF4-FFF2-40B4-BE49-F238E27FC236}">
                <a16:creationId xmlns:a16="http://schemas.microsoft.com/office/drawing/2014/main" id="{36018229-BD16-4275-A4FE-56B46AE33D93}"/>
              </a:ext>
            </a:extLst>
          </p:cNvPr>
          <p:cNvGrpSpPr/>
          <p:nvPr/>
        </p:nvGrpSpPr>
        <p:grpSpPr>
          <a:xfrm>
            <a:off x="11245941" y="1754897"/>
            <a:ext cx="3553424" cy="3020428"/>
            <a:chOff x="-162233" y="-349272"/>
            <a:chExt cx="2684769" cy="3020428"/>
          </a:xfrm>
        </p:grpSpPr>
        <p:sp>
          <p:nvSpPr>
            <p:cNvPr id="8" name="Shape 387">
              <a:extLst>
                <a:ext uri="{FF2B5EF4-FFF2-40B4-BE49-F238E27FC236}">
                  <a16:creationId xmlns:a16="http://schemas.microsoft.com/office/drawing/2014/main" id="{11C41A31-5356-4016-9AE8-16753F82B7B4}"/>
                </a:ext>
              </a:extLst>
            </p:cNvPr>
            <p:cNvSpPr txBox="1"/>
            <p:nvPr/>
          </p:nvSpPr>
          <p:spPr>
            <a:xfrm>
              <a:off x="-162233" y="-349272"/>
              <a:ext cx="2593469" cy="3020428"/>
            </a:xfrm>
            <a:prstGeom prst="rect">
              <a:avLst/>
            </a:prstGeom>
            <a:noFill/>
            <a:ln>
              <a:noFill/>
            </a:ln>
          </p:spPr>
          <p:txBody>
            <a:bodyPr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FF"/>
                </a:buClr>
                <a:buSzPct val="25000"/>
                <a:buFont typeface="Cabin"/>
                <a:buNone/>
              </a:pPr>
              <a:r>
                <a:rPr lang="ru-RU" sz="3600" u="none" strike="noStrike" cap="none" dirty="0">
                  <a:solidFill>
                    <a:srgbClr val="FF00FF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Скобки</a:t>
              </a:r>
              <a:endParaRPr lang="en-US" sz="36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ct val="25000"/>
                <a:buFont typeface="Cabin"/>
                <a:buNone/>
              </a:pPr>
              <a:r>
                <a:rPr lang="ru-RU" sz="3600" dirty="0">
                  <a:solidFill>
                    <a:srgbClr val="00FFFF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Возведение в степень</a:t>
              </a:r>
              <a:endPara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FF00"/>
                </a:buClr>
                <a:buSzPct val="25000"/>
                <a:buFont typeface="Cabin"/>
                <a:buNone/>
              </a:pPr>
              <a:r>
                <a:rPr lang="ru-RU" sz="3600" dirty="0">
                  <a:solidFill>
                    <a:srgbClr val="00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Умножение</a:t>
              </a:r>
              <a:endPara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7F00"/>
                </a:buClr>
                <a:buSzPct val="25000"/>
                <a:buFont typeface="Cabin"/>
                <a:buNone/>
              </a:pPr>
              <a:r>
                <a:rPr lang="ru-RU" sz="3600" dirty="0">
                  <a:solidFill>
                    <a:srgbClr val="FF99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Сложение</a:t>
              </a:r>
              <a:endParaRPr lang="en-US" sz="36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00"/>
                </a:buClr>
                <a:buSzPct val="25000"/>
                <a:buFont typeface="Cabin"/>
                <a:buNone/>
              </a:pPr>
              <a:r>
                <a:rPr lang="ru-RU" sz="3600" dirty="0">
                  <a:solidFill>
                    <a:srgbClr val="FF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Слева направо</a:t>
              </a:r>
              <a:endPara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endParaRPr>
            </a:p>
          </p:txBody>
        </p:sp>
        <p:cxnSp>
          <p:nvCxnSpPr>
            <p:cNvPr id="9" name="Shape 388">
              <a:extLst>
                <a:ext uri="{FF2B5EF4-FFF2-40B4-BE49-F238E27FC236}">
                  <a16:creationId xmlns:a16="http://schemas.microsoft.com/office/drawing/2014/main" id="{C4BF516A-39FE-4AB6-AC2C-1DC76AB34F79}"/>
                </a:ext>
              </a:extLst>
            </p:cNvPr>
            <p:cNvCxnSpPr/>
            <p:nvPr/>
          </p:nvCxnSpPr>
          <p:spPr>
            <a:xfrm flipV="1">
              <a:off x="2522536" y="134936"/>
              <a:ext cx="0" cy="2051050"/>
            </a:xfrm>
            <a:prstGeom prst="straightConnector1">
              <a:avLst/>
            </a:prstGeom>
            <a:noFill/>
            <a:ln w="88900" cap="rnd" cmpd="sng">
              <a:solidFill>
                <a:schemeClr val="lt1"/>
              </a:solidFill>
              <a:prstDash val="solid"/>
              <a:miter/>
              <a:headEnd type="stealth" w="med" len="med"/>
              <a:tailEnd type="none" w="med" len="med"/>
            </a:ln>
          </p:spPr>
        </p:cxnSp>
      </p:grp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" name="Shape 43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Что означает «Тип»</a:t>
            </a: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?</a:t>
            </a:r>
          </a:p>
        </p:txBody>
      </p:sp>
      <p:sp>
        <p:nvSpPr>
          <p:cNvPr id="436" name="Shape 436"/>
          <p:cNvSpPr txBox="1">
            <a:spLocks noGrp="1"/>
          </p:cNvSpPr>
          <p:nvPr>
            <p:ph idx="1"/>
          </p:nvPr>
        </p:nvSpPr>
        <p:spPr>
          <a:xfrm>
            <a:off x="812800" y="2133600"/>
            <a:ext cx="8540750" cy="6034087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dirty="0"/>
              <a:t>В </a:t>
            </a:r>
            <a:r>
              <a:rPr lang="ru-RU" sz="3600" dirty="0" err="1"/>
              <a:t>Python</a:t>
            </a:r>
            <a:r>
              <a:rPr lang="ru-RU" sz="3600" dirty="0"/>
              <a:t> переменные, литералы и константы имеют «тип»</a:t>
            </a:r>
          </a:p>
          <a:p>
            <a:r>
              <a:rPr lang="ru-RU" sz="3600" dirty="0" err="1"/>
              <a:t>Python</a:t>
            </a:r>
            <a:r>
              <a:rPr lang="ru-RU" sz="3600" dirty="0"/>
              <a:t> знает разницу между целым числом и строкой</a:t>
            </a:r>
          </a:p>
          <a:p>
            <a:r>
              <a:rPr lang="ru-RU" sz="3600" dirty="0"/>
              <a:t>Например, «+» означает «сложение», если что-то является числом, и «объединить», если что-то является строкой. </a:t>
            </a:r>
          </a:p>
        </p:txBody>
      </p:sp>
      <p:sp>
        <p:nvSpPr>
          <p:cNvPr id="437" name="Shape 437"/>
          <p:cNvSpPr txBox="1"/>
          <p:nvPr/>
        </p:nvSpPr>
        <p:spPr>
          <a:xfrm>
            <a:off x="9696450" y="3224956"/>
            <a:ext cx="6076799" cy="32258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ddd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= 1 + 4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&gt;&gt;&gt; print(</a:t>
            </a:r>
            <a:r>
              <a:rPr lang="en-US" sz="28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ddd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eee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= 'hello ' + 'there'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&gt;&gt;&gt; print(</a:t>
            </a:r>
            <a:r>
              <a:rPr lang="en-US" sz="28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eee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hello there</a:t>
            </a:r>
          </a:p>
        </p:txBody>
      </p:sp>
      <p:sp>
        <p:nvSpPr>
          <p:cNvPr id="438" name="Shape 438"/>
          <p:cNvSpPr txBox="1"/>
          <p:nvPr/>
        </p:nvSpPr>
        <p:spPr>
          <a:xfrm>
            <a:off x="9322576" y="7694909"/>
            <a:ext cx="62145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00FA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concatenate = put together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" name="Shape 443"/>
          <p:cNvSpPr txBox="1">
            <a:spLocks noGrp="1"/>
          </p:cNvSpPr>
          <p:nvPr>
            <p:ph type="title"/>
          </p:nvPr>
        </p:nvSpPr>
        <p:spPr>
          <a:xfrm>
            <a:off x="812800" y="785812"/>
            <a:ext cx="13822827" cy="11048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Тип имеет значение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44" name="Shape 444"/>
          <p:cNvSpPr txBox="1">
            <a:spLocks noGrp="1"/>
          </p:cNvSpPr>
          <p:nvPr>
            <p:ph idx="1"/>
          </p:nvPr>
        </p:nvSpPr>
        <p:spPr>
          <a:xfrm>
            <a:off x="812800" y="2133600"/>
            <a:ext cx="7169150" cy="6034087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dirty="0" err="1"/>
              <a:t>Python</a:t>
            </a:r>
            <a:r>
              <a:rPr lang="ru-RU" sz="3600" dirty="0"/>
              <a:t> знает, что такое «тип» </a:t>
            </a:r>
          </a:p>
          <a:p>
            <a:r>
              <a:rPr lang="ru-RU" sz="3600" dirty="0"/>
              <a:t>Некоторые операции запрещены</a:t>
            </a:r>
          </a:p>
          <a:p>
            <a:r>
              <a:rPr lang="ru-RU" sz="3600" dirty="0"/>
              <a:t>Вы не можете «добавить 1» к строке</a:t>
            </a:r>
          </a:p>
          <a:p>
            <a:r>
              <a:rPr lang="ru-RU" sz="3600" dirty="0"/>
              <a:t>Мы можем спросить </a:t>
            </a:r>
            <a:r>
              <a:rPr lang="ru-RU" sz="3600" dirty="0" err="1"/>
              <a:t>Python</a:t>
            </a:r>
            <a:r>
              <a:rPr lang="ru-RU" sz="3600" dirty="0"/>
              <a:t>, что это за тип, используя функцию </a:t>
            </a:r>
            <a:r>
              <a:rPr lang="ru-RU" sz="3600" dirty="0" err="1"/>
              <a:t>type</a:t>
            </a:r>
            <a:r>
              <a:rPr lang="ru-RU" sz="3600" dirty="0"/>
              <a:t> ()</a:t>
            </a:r>
          </a:p>
        </p:txBody>
      </p:sp>
      <p:sp>
        <p:nvSpPr>
          <p:cNvPr id="445" name="Shape 445"/>
          <p:cNvSpPr txBox="1"/>
          <p:nvPr/>
        </p:nvSpPr>
        <p:spPr>
          <a:xfrm>
            <a:off x="8586779" y="2120900"/>
            <a:ext cx="7315200" cy="604678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eee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= 'hello ' + 'there'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eee</a:t>
            </a:r>
            <a:r>
              <a:rPr lang="en-US" sz="28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8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eee</a:t>
            </a:r>
            <a:r>
              <a:rPr lang="en-US" sz="28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+ 1</a:t>
            </a:r>
          </a:p>
          <a:p>
            <a:pPr lvl="0">
              <a:buClr>
                <a:srgbClr val="FF0000"/>
              </a:buClr>
              <a:buSzPct val="25000"/>
            </a:pPr>
            <a:r>
              <a:rPr lang="en-US" sz="2800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Traceback</a:t>
            </a:r>
            <a:r>
              <a:rPr lang="en-US" sz="2800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 (most recent call last):  File "&lt;</a:t>
            </a:r>
            <a:r>
              <a:rPr lang="en-US" sz="2800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stdin</a:t>
            </a:r>
            <a:r>
              <a:rPr lang="en-US" sz="2800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&gt;", line 1, in &lt;module&gt;</a:t>
            </a:r>
            <a:r>
              <a:rPr lang="en-US" sz="2800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TypeError</a:t>
            </a:r>
            <a:r>
              <a:rPr lang="en-US" sz="2800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: Can't convert '</a:t>
            </a:r>
            <a:r>
              <a:rPr lang="en-US" sz="2800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2800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' object to </a:t>
            </a:r>
            <a:r>
              <a:rPr lang="en-US" sz="2800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str</a:t>
            </a:r>
            <a:r>
              <a:rPr lang="en-US" sz="2800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 implicitly</a:t>
            </a:r>
          </a:p>
          <a:p>
            <a:pPr lvl="0">
              <a:buClr>
                <a:srgbClr val="FF0000"/>
              </a:buClr>
              <a:buSzPct val="25000"/>
            </a:pP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type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8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eee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&lt;</a:t>
            </a:r>
            <a:r>
              <a:rPr lang="en-US" sz="28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class'str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type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('hello')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&lt;</a:t>
            </a:r>
            <a:r>
              <a:rPr lang="en-US" sz="28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class'str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type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(1)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&lt;</a:t>
            </a:r>
            <a:r>
              <a:rPr lang="en-US" sz="28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class'int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Shape 45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Несколько типов чисел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51" name="Shape 451"/>
          <p:cNvSpPr txBox="1">
            <a:spLocks noGrp="1"/>
          </p:cNvSpPr>
          <p:nvPr>
            <p:ph idx="1"/>
          </p:nvPr>
        </p:nvSpPr>
        <p:spPr>
          <a:xfrm>
            <a:off x="812800" y="2133600"/>
            <a:ext cx="8350250" cy="6034087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dirty="0"/>
              <a:t>У чисел есть два основных типа</a:t>
            </a:r>
          </a:p>
          <a:p>
            <a:r>
              <a:rPr lang="ru-RU" sz="3600" b="1" dirty="0"/>
              <a:t>- Целые числа - это целые числа: -14, -2, 0, 1, 100, 401233</a:t>
            </a:r>
          </a:p>
          <a:p>
            <a:r>
              <a:rPr lang="ru-RU" sz="3600" b="1" dirty="0"/>
              <a:t>- Числа с плавающей запятой имеют десятичные части: -2,5, 0,0, 98,6, 14,0</a:t>
            </a:r>
          </a:p>
          <a:p>
            <a:r>
              <a:rPr lang="ru-RU" sz="3600" dirty="0"/>
              <a:t>Есть и другие типы чисел - это вариации чисел с плавающей запятой и целых чисел.</a:t>
            </a:r>
          </a:p>
        </p:txBody>
      </p:sp>
      <p:sp>
        <p:nvSpPr>
          <p:cNvPr id="452" name="Shape 452"/>
          <p:cNvSpPr txBox="1"/>
          <p:nvPr/>
        </p:nvSpPr>
        <p:spPr>
          <a:xfrm>
            <a:off x="10598100" y="2235993"/>
            <a:ext cx="5238599" cy="5829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xx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type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(</a:t>
            </a:r>
            <a:r>
              <a:rPr lang="en-US" sz="3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xx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&lt;class '</a:t>
            </a:r>
            <a:r>
              <a:rPr lang="en-US" sz="34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temp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98.6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type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temp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&lt;</a:t>
            </a:r>
            <a:r>
              <a:rPr lang="en-US" sz="34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class'float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type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(1)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&lt;class '</a:t>
            </a:r>
            <a:r>
              <a:rPr lang="en-US" sz="34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type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(1.0)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&lt;</a:t>
            </a:r>
            <a:r>
              <a:rPr lang="en-US" sz="34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class'float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" name="Shape 45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Преобразование типов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58" name="Shape 458"/>
          <p:cNvSpPr txBox="1">
            <a:spLocks noGrp="1"/>
          </p:cNvSpPr>
          <p:nvPr>
            <p:ph idx="1"/>
          </p:nvPr>
        </p:nvSpPr>
        <p:spPr>
          <a:xfrm>
            <a:off x="812800" y="2133600"/>
            <a:ext cx="6921500" cy="6499761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dirty="0"/>
              <a:t>Когда вы помещаете в выражение целое число и число с плавающей запятой, целое число неявно преобразуется в число с плавающей запятой.</a:t>
            </a:r>
          </a:p>
          <a:p>
            <a:r>
              <a:rPr lang="ru-RU" sz="3600" dirty="0"/>
              <a:t>Вы можете контролировать это с помощью встроенных функций </a:t>
            </a:r>
            <a:r>
              <a:rPr lang="ru-RU" sz="3600" dirty="0" err="1"/>
              <a:t>int</a:t>
            </a:r>
            <a:r>
              <a:rPr lang="ru-RU" sz="3600" dirty="0"/>
              <a:t> () и </a:t>
            </a:r>
            <a:r>
              <a:rPr lang="ru-RU" sz="3600" dirty="0" err="1"/>
              <a:t>float</a:t>
            </a:r>
            <a:r>
              <a:rPr lang="ru-RU" sz="3600" dirty="0"/>
              <a:t> ().</a:t>
            </a:r>
          </a:p>
        </p:txBody>
      </p:sp>
      <p:sp>
        <p:nvSpPr>
          <p:cNvPr id="459" name="Shape 459"/>
          <p:cNvSpPr txBox="1"/>
          <p:nvPr/>
        </p:nvSpPr>
        <p:spPr>
          <a:xfrm>
            <a:off x="9048750" y="1890711"/>
            <a:ext cx="7010399" cy="59816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2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2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float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(99) </a:t>
            </a:r>
            <a:r>
              <a:rPr lang="en-US" sz="32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100</a:t>
            </a:r>
            <a:r>
              <a:rPr lang="en-US" sz="32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2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199.0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2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42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2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type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2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&lt;</a:t>
            </a:r>
            <a:r>
              <a:rPr lang="en-US" sz="32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class'int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f = </a:t>
            </a:r>
            <a:r>
              <a:rPr lang="en-US" sz="32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float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2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2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f</a:t>
            </a:r>
            <a:r>
              <a:rPr lang="en-US" sz="32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2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42.0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2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type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(f)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&lt;</a:t>
            </a:r>
            <a:r>
              <a:rPr lang="en-US" sz="32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class'float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" name="Shape 420"/>
          <p:cNvSpPr txBox="1">
            <a:spLocks noGrp="1"/>
          </p:cNvSpPr>
          <p:nvPr>
            <p:ph type="title"/>
          </p:nvPr>
        </p:nvSpPr>
        <p:spPr>
          <a:xfrm>
            <a:off x="812800" y="785812"/>
            <a:ext cx="13791852" cy="11048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Целочисленное деление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21" name="Shape 421"/>
          <p:cNvSpPr txBox="1">
            <a:spLocks noGrp="1"/>
          </p:cNvSpPr>
          <p:nvPr>
            <p:ph idx="1"/>
          </p:nvPr>
        </p:nvSpPr>
        <p:spPr>
          <a:xfrm>
            <a:off x="812800" y="2457449"/>
            <a:ext cx="8235950" cy="3905251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378206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</a:pPr>
            <a:r>
              <a:rPr lang="ru-RU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Целочисленное деление дает в результате число с плавающей точкой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22" name="Shape 422"/>
          <p:cNvSpPr txBox="1"/>
          <p:nvPr/>
        </p:nvSpPr>
        <p:spPr>
          <a:xfrm>
            <a:off x="9527775" y="2647950"/>
            <a:ext cx="6417075" cy="468630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10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/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2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40FF"/>
                </a:solidFill>
                <a:latin typeface="Courier"/>
                <a:ea typeface="Courier"/>
                <a:cs typeface="Courier"/>
                <a:sym typeface="Courier New"/>
              </a:rPr>
              <a:t>5.0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9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/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2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40FF"/>
                </a:solidFill>
                <a:latin typeface="Courier"/>
                <a:ea typeface="Courier"/>
                <a:cs typeface="Courier"/>
                <a:sym typeface="Courier New"/>
              </a:rPr>
              <a:t>4.5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99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/ 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100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40FF"/>
                </a:solidFill>
                <a:latin typeface="Courier"/>
                <a:ea typeface="Courier"/>
                <a:cs typeface="Courier"/>
                <a:sym typeface="Courier New"/>
              </a:rPr>
              <a:t>0.99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10.0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/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2.0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5.0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99.0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/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100.0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0.99</a:t>
            </a:r>
          </a:p>
        </p:txBody>
      </p:sp>
    </p:spTree>
    <p:extLst>
      <p:ext uri="{BB962C8B-B14F-4D97-AF65-F5344CB8AC3E}">
        <p14:creationId xmlns:p14="http://schemas.microsoft.com/office/powerpoint/2010/main" val="52451459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" name="Shape 464"/>
          <p:cNvSpPr txBox="1">
            <a:spLocks noGrp="1"/>
          </p:cNvSpPr>
          <p:nvPr>
            <p:ph type="title"/>
          </p:nvPr>
        </p:nvSpPr>
        <p:spPr>
          <a:xfrm>
            <a:off x="308758" y="785811"/>
            <a:ext cx="7787492" cy="2468027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Преобразование строк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65" name="Shape 465"/>
          <p:cNvSpPr txBox="1">
            <a:spLocks noGrp="1"/>
          </p:cNvSpPr>
          <p:nvPr>
            <p:ph idx="1"/>
          </p:nvPr>
        </p:nvSpPr>
        <p:spPr>
          <a:xfrm>
            <a:off x="688769" y="3105150"/>
            <a:ext cx="7407481" cy="528320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dirty="0"/>
              <a:t>Вы также можете использовать </a:t>
            </a:r>
            <a:r>
              <a:rPr lang="ru-RU" sz="3600" dirty="0" err="1"/>
              <a:t>int</a:t>
            </a:r>
            <a:r>
              <a:rPr lang="ru-RU" sz="3600" dirty="0"/>
              <a:t> () и </a:t>
            </a:r>
            <a:r>
              <a:rPr lang="ru-RU" sz="3600" dirty="0" err="1"/>
              <a:t>float</a:t>
            </a:r>
            <a:r>
              <a:rPr lang="ru-RU" sz="3600" dirty="0"/>
              <a:t> () для преобразования между строками и целыми числами.</a:t>
            </a:r>
          </a:p>
          <a:p>
            <a:r>
              <a:rPr lang="ru-RU" sz="3600" dirty="0"/>
              <a:t>Вы получите сообщение об ошибке, если строка не содержит числовых символов.</a:t>
            </a:r>
          </a:p>
        </p:txBody>
      </p:sp>
      <p:sp>
        <p:nvSpPr>
          <p:cNvPr id="466" name="Shape 466"/>
          <p:cNvSpPr txBox="1"/>
          <p:nvPr/>
        </p:nvSpPr>
        <p:spPr>
          <a:xfrm>
            <a:off x="8470900" y="730250"/>
            <a:ext cx="7607300" cy="7658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 </a:t>
            </a: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sval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'123'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type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sval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&lt;class '</a:t>
            </a:r>
            <a:r>
              <a:rPr lang="en-US" sz="26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str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sval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1)</a:t>
            </a:r>
          </a:p>
          <a:p>
            <a:pPr lvl="0">
              <a:buClr>
                <a:srgbClr val="FF0000"/>
              </a:buClr>
              <a:buSzPct val="25000"/>
            </a:pPr>
            <a:r>
              <a:rPr lang="en-US" sz="2600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Traceback</a:t>
            </a:r>
            <a:r>
              <a:rPr lang="en-US" sz="2600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 (most recent call last):  File "&lt;</a:t>
            </a:r>
            <a:r>
              <a:rPr lang="en-US" sz="2600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stdin</a:t>
            </a:r>
            <a:r>
              <a:rPr lang="en-US" sz="2600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&gt;", line 1, in &lt;module&gt;</a:t>
            </a:r>
          </a:p>
          <a:p>
            <a:pPr lvl="0">
              <a:buClr>
                <a:srgbClr val="FF0000"/>
              </a:buClr>
              <a:buSzPct val="25000"/>
            </a:pPr>
            <a:r>
              <a:rPr lang="en-US" sz="2600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TypeError</a:t>
            </a:r>
            <a:r>
              <a:rPr lang="en-US" sz="2600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: Can't convert '</a:t>
            </a:r>
            <a:r>
              <a:rPr lang="en-US" sz="2600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2600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' object to </a:t>
            </a:r>
            <a:r>
              <a:rPr lang="en-US" sz="2600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str</a:t>
            </a:r>
            <a:r>
              <a:rPr lang="en-US" sz="2600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 implicitly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ival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6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sval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type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ival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&lt;class '</a:t>
            </a:r>
            <a:r>
              <a:rPr lang="en-US" sz="26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ival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+ 1)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124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nsv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'hello bob'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niv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6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nsv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lvl="0">
              <a:buClr>
                <a:srgbClr val="FF0000"/>
              </a:buClr>
              <a:buSzPct val="25000"/>
            </a:pPr>
            <a:r>
              <a:rPr lang="en-US" sz="2600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Traceback</a:t>
            </a:r>
            <a:r>
              <a:rPr lang="en-US" sz="2600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 (most recent call last):  File "&lt;</a:t>
            </a:r>
            <a:r>
              <a:rPr lang="en-US" sz="2600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stdin</a:t>
            </a:r>
            <a:r>
              <a:rPr lang="en-US" sz="2600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&gt;", line 1, in &lt;module&gt;</a:t>
            </a:r>
          </a:p>
          <a:p>
            <a:pPr lvl="0">
              <a:buClr>
                <a:srgbClr val="FF0000"/>
              </a:buClr>
              <a:buSzPct val="25000"/>
            </a:pPr>
            <a:r>
              <a:rPr lang="en-US" sz="2600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ValueError</a:t>
            </a:r>
            <a:r>
              <a:rPr lang="en-US" sz="2600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: invalid literal for </a:t>
            </a:r>
            <a:r>
              <a:rPr lang="en-US" sz="2600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2600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() with base 10: 'x'</a:t>
            </a:r>
            <a:endParaRPr lang="en-US" sz="2600" i="0" u="none" strike="noStrike" cap="none" dirty="0">
              <a:solidFill>
                <a:srgbClr val="E06666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" name="Shape 471"/>
          <p:cNvSpPr txBox="1">
            <a:spLocks noGrp="1"/>
          </p:cNvSpPr>
          <p:nvPr>
            <p:ph type="title"/>
          </p:nvPr>
        </p:nvSpPr>
        <p:spPr>
          <a:xfrm>
            <a:off x="812800" y="785812"/>
            <a:ext cx="13652465" cy="1104899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78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Пользовательский ввод</a:t>
            </a:r>
            <a:endParaRPr lang="en-US" sz="78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72" name="Shape 472"/>
          <p:cNvSpPr txBox="1">
            <a:spLocks noGrp="1"/>
          </p:cNvSpPr>
          <p:nvPr>
            <p:ph idx="1"/>
          </p:nvPr>
        </p:nvSpPr>
        <p:spPr>
          <a:xfrm>
            <a:off x="812800" y="2572988"/>
            <a:ext cx="6864350" cy="5295900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r>
              <a:rPr lang="ru-RU" sz="4000" dirty="0"/>
              <a:t>Мы можем указать </a:t>
            </a:r>
            <a:r>
              <a:rPr lang="ru-RU" sz="4000" dirty="0" err="1"/>
              <a:t>Python</a:t>
            </a:r>
            <a:r>
              <a:rPr lang="ru-RU" sz="4000" dirty="0"/>
              <a:t> на паузу и прочитать данные от пользователя с помощью функции </a:t>
            </a:r>
            <a:r>
              <a:rPr lang="ru-RU" sz="4000" dirty="0" err="1"/>
              <a:t>input</a:t>
            </a:r>
            <a:r>
              <a:rPr lang="ru-RU" sz="4000" dirty="0"/>
              <a:t> ().</a:t>
            </a:r>
          </a:p>
          <a:p>
            <a:r>
              <a:rPr lang="ru-RU" sz="4000" dirty="0"/>
              <a:t>Функция </a:t>
            </a:r>
            <a:r>
              <a:rPr lang="ru-RU" sz="4000" dirty="0" err="1"/>
              <a:t>input</a:t>
            </a:r>
            <a:r>
              <a:rPr lang="ru-RU" sz="4000" dirty="0"/>
              <a:t> () возвращает строку</a:t>
            </a:r>
          </a:p>
        </p:txBody>
      </p:sp>
      <p:sp>
        <p:nvSpPr>
          <p:cNvPr id="473" name="Shape 473"/>
          <p:cNvSpPr txBox="1"/>
          <p:nvPr/>
        </p:nvSpPr>
        <p:spPr>
          <a:xfrm>
            <a:off x="8578852" y="2752724"/>
            <a:ext cx="7077727" cy="1219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nam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input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Who are you? 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rint(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'Welcome',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nam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474" name="Shape 474"/>
          <p:cNvSpPr txBox="1"/>
          <p:nvPr/>
        </p:nvSpPr>
        <p:spPr>
          <a:xfrm>
            <a:off x="9385497" y="5254957"/>
            <a:ext cx="4679870" cy="192127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Кто ты</a:t>
            </a:r>
            <a:r>
              <a:rPr lang="en-US" sz="3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? </a:t>
            </a:r>
            <a:r>
              <a:rPr lang="en-US" sz="38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Chuck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Добро пожаловать, </a:t>
            </a:r>
            <a:r>
              <a:rPr lang="en-US" sz="3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Chuck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" name="Shape 479"/>
          <p:cNvSpPr txBox="1">
            <a:spLocks noGrp="1"/>
          </p:cNvSpPr>
          <p:nvPr>
            <p:ph type="title"/>
          </p:nvPr>
        </p:nvSpPr>
        <p:spPr>
          <a:xfrm>
            <a:off x="812800" y="785812"/>
            <a:ext cx="10521950" cy="1778100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kk-KZ" sz="60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Преобразование пользовательского ввода</a:t>
            </a:r>
            <a:endParaRPr lang="en-US" sz="60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80" name="Shape 480"/>
          <p:cNvSpPr txBox="1">
            <a:spLocks noGrp="1"/>
          </p:cNvSpPr>
          <p:nvPr>
            <p:ph idx="1"/>
          </p:nvPr>
        </p:nvSpPr>
        <p:spPr>
          <a:xfrm>
            <a:off x="812800" y="3051958"/>
            <a:ext cx="7245350" cy="5115729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r>
              <a:rPr lang="ru-RU" sz="3600" dirty="0"/>
              <a:t>Если мы хотим прочитать число от пользователя, мы должны преобразовать его из строки в число, используя функцию преобразования типа.</a:t>
            </a:r>
          </a:p>
          <a:p>
            <a:r>
              <a:rPr lang="ru-RU" sz="3600" dirty="0"/>
              <a:t>Позже мы разберемся с неверными входными данными</a:t>
            </a:r>
          </a:p>
        </p:txBody>
      </p:sp>
      <p:sp>
        <p:nvSpPr>
          <p:cNvPr id="481" name="Shape 481"/>
          <p:cNvSpPr txBox="1"/>
          <p:nvPr/>
        </p:nvSpPr>
        <p:spPr>
          <a:xfrm>
            <a:off x="8862999" y="3683000"/>
            <a:ext cx="6831899" cy="1778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8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inp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input(</a:t>
            </a:r>
            <a:r>
              <a:rPr lang="en-US" sz="28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Europe floor?</a:t>
            </a:r>
            <a:r>
              <a:rPr lang="en-US" sz="28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8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usf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8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8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inp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8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'US floor', </a:t>
            </a:r>
            <a:r>
              <a:rPr lang="en-US" sz="28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usf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sp>
        <p:nvSpPr>
          <p:cNvPr id="482" name="Shape 482"/>
          <p:cNvSpPr txBox="1"/>
          <p:nvPr/>
        </p:nvSpPr>
        <p:spPr>
          <a:xfrm>
            <a:off x="10198100" y="6515100"/>
            <a:ext cx="4569900" cy="1219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8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Europe floor? </a:t>
            </a:r>
            <a:r>
              <a:rPr lang="en-US" sz="38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8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US floor 1</a:t>
            </a:r>
          </a:p>
        </p:txBody>
      </p:sp>
      <p:pic>
        <p:nvPicPr>
          <p:cNvPr id="483" name="Shape 48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2153875" y="1193800"/>
            <a:ext cx="3174900" cy="2121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" name="Shape 501"/>
          <p:cNvSpPr txBox="1">
            <a:spLocks noGrp="1"/>
          </p:cNvSpPr>
          <p:nvPr>
            <p:ph type="title"/>
          </p:nvPr>
        </p:nvSpPr>
        <p:spPr>
          <a:xfrm>
            <a:off x="1300869" y="588718"/>
            <a:ext cx="12539631" cy="1867373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Зарезервированные слова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02" name="Shape 502"/>
          <p:cNvSpPr txBox="1">
            <a:spLocks noGrp="1"/>
          </p:cNvSpPr>
          <p:nvPr>
            <p:ph idx="1"/>
          </p:nvPr>
        </p:nvSpPr>
        <p:spPr>
          <a:xfrm>
            <a:off x="812800" y="2529191"/>
            <a:ext cx="14630400" cy="1186775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r>
              <a:rPr lang="ru-RU" sz="3600" dirty="0"/>
              <a:t>Вы не можете использовать зарезервированные слова в качестве имен / идентификаторов переменных</a:t>
            </a:r>
          </a:p>
        </p:txBody>
      </p:sp>
      <p:sp>
        <p:nvSpPr>
          <p:cNvPr id="503" name="Shape 503"/>
          <p:cNvSpPr txBox="1"/>
          <p:nvPr/>
        </p:nvSpPr>
        <p:spPr>
          <a:xfrm>
            <a:off x="3346315" y="3789066"/>
            <a:ext cx="10369686" cy="418226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>
              <a:buClr>
                <a:srgbClr val="FFFF00"/>
              </a:buClr>
              <a:buSzPct val="25000"/>
            </a:pP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False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class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return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is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finally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None 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if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	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for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lambda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continue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True 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def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from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while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nonlocal</a:t>
            </a:r>
            <a:endParaRPr lang="de-DE" sz="3200" dirty="0">
              <a:solidFill>
                <a:srgbClr val="FFFF00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  <a:p>
            <a:pPr lvl="0">
              <a:buClr>
                <a:srgbClr val="FFFF00"/>
              </a:buClr>
              <a:buSzPct val="25000"/>
            </a:pP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and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del 	global 	not 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with</a:t>
            </a:r>
            <a:endParaRPr lang="de-DE" sz="3200" dirty="0">
              <a:solidFill>
                <a:srgbClr val="FFFF00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  <a:p>
            <a:pPr lvl="0">
              <a:buClr>
                <a:srgbClr val="FFFF00"/>
              </a:buClr>
              <a:buSzPct val="25000"/>
            </a:pP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as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 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elif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try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	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or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yield</a:t>
            </a:r>
            <a:endParaRPr lang="de-DE" sz="3200" dirty="0">
              <a:solidFill>
                <a:srgbClr val="FFFF00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  <a:p>
            <a:pPr lvl="0">
              <a:buClr>
                <a:srgbClr val="FFFF00"/>
              </a:buClr>
              <a:buSzPct val="25000"/>
            </a:pP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assert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else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import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pass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break 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except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in 	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raise</a:t>
            </a:r>
            <a:endParaRPr lang="en-US" sz="3200" u="none" strike="noStrike" cap="none" dirty="0">
              <a:solidFill>
                <a:srgbClr val="FFFF00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</p:txBody>
      </p:sp>
    </p:spTree>
    <p:extLst>
      <p:ext uri="{BB962C8B-B14F-4D97-AF65-F5344CB8AC3E}">
        <p14:creationId xmlns:p14="http://schemas.microsoft.com/office/powerpoint/2010/main" val="197593875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" name="Shape 48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Комментарии в </a:t>
            </a: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Python</a:t>
            </a:r>
          </a:p>
        </p:txBody>
      </p:sp>
      <p:sp>
        <p:nvSpPr>
          <p:cNvPr id="489" name="Shape 489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dirty="0"/>
              <a:t>Все, что находится после #, игнорируется </a:t>
            </a:r>
            <a:r>
              <a:rPr lang="ru-RU" sz="3600" dirty="0" err="1"/>
              <a:t>Python</a:t>
            </a:r>
            <a:endParaRPr lang="ru-RU" sz="3600" dirty="0"/>
          </a:p>
          <a:p>
            <a:r>
              <a:rPr lang="ru-RU" sz="3600" dirty="0"/>
              <a:t>Зачем комментировать?</a:t>
            </a:r>
          </a:p>
          <a:p>
            <a:r>
              <a:rPr lang="ru-RU" sz="3600" dirty="0"/>
              <a:t>-</a:t>
            </a:r>
            <a:r>
              <a:rPr lang="ru-RU" sz="3600" b="1" dirty="0"/>
              <a:t> </a:t>
            </a:r>
            <a:r>
              <a:rPr lang="ru-RU" sz="3600" dirty="0"/>
              <a:t>Опишите, что будет происходить в последовательности кода</a:t>
            </a:r>
          </a:p>
          <a:p>
            <a:r>
              <a:rPr lang="ru-RU" sz="3600" dirty="0"/>
              <a:t>- Документируйте, кто написал код, или другую вспомогательную информацию</a:t>
            </a:r>
          </a:p>
          <a:p>
            <a:r>
              <a:rPr lang="ru-RU" sz="3600" dirty="0"/>
              <a:t>- Отключите строку кода - возможно, временно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" name="Shape 494"/>
          <p:cNvSpPr txBox="1"/>
          <p:nvPr/>
        </p:nvSpPr>
        <p:spPr>
          <a:xfrm>
            <a:off x="3873665" y="923307"/>
            <a:ext cx="8234400" cy="762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# Get the name of the file and open it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name = input('Enter file:')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handle = open(name, 'r')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# Count word frequency</a:t>
            </a:r>
          </a:p>
          <a:p>
            <a:pPr lvl="0">
              <a:buClr>
                <a:srgbClr val="FFFFFF"/>
              </a:buClr>
              <a:buSzPct val="25000"/>
            </a:pPr>
            <a:r>
              <a:rPr lang="en-US" sz="2400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counts = </a:t>
            </a:r>
            <a:r>
              <a:rPr lang="en-US" sz="2400" dirty="0" err="1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dict</a:t>
            </a:r>
            <a:r>
              <a:rPr lang="en-US" sz="2400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lvl="0">
              <a:buClr>
                <a:srgbClr val="FFFFFF"/>
              </a:buClr>
              <a:buSzPct val="25000"/>
            </a:pPr>
            <a:r>
              <a:rPr lang="en-US" sz="2400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for line in handle:</a:t>
            </a:r>
          </a:p>
          <a:p>
            <a:pPr lvl="0">
              <a:buClr>
                <a:srgbClr val="FFFFFF"/>
              </a:buClr>
              <a:buSzPct val="25000"/>
            </a:pPr>
            <a:r>
              <a:rPr lang="en-US" sz="2400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   words = </a:t>
            </a:r>
            <a:r>
              <a:rPr lang="en-US" sz="2400" dirty="0" err="1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line.split</a:t>
            </a:r>
            <a:r>
              <a:rPr lang="en-US" sz="2400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lvl="0">
              <a:buClr>
                <a:srgbClr val="FFFFFF"/>
              </a:buClr>
              <a:buSzPct val="25000"/>
            </a:pPr>
            <a:r>
              <a:rPr lang="en-US" sz="2400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   for word in words:</a:t>
            </a:r>
          </a:p>
          <a:p>
            <a:pPr lvl="0">
              <a:buClr>
                <a:srgbClr val="FFFFFF"/>
              </a:buClr>
              <a:buSzPct val="25000"/>
            </a:pPr>
            <a:r>
              <a:rPr lang="en-US" sz="2400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       counts[word] = </a:t>
            </a:r>
            <a:r>
              <a:rPr lang="en-US" sz="2400" dirty="0" err="1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counts.get</a:t>
            </a:r>
            <a:r>
              <a:rPr lang="en-US" sz="2400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(word,0) + 1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# Find the most common word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abin"/>
              <a:buNone/>
            </a:pPr>
            <a:r>
              <a:rPr lang="en-US" sz="2400" i="0" u="none" strike="noStrike" cap="none" dirty="0" err="1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bigcount</a:t>
            </a:r>
            <a:r>
              <a:rPr lang="en-US" sz="24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= None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abin"/>
              <a:buNone/>
            </a:pPr>
            <a:r>
              <a:rPr lang="en-US" sz="2400" i="0" u="none" strike="noStrike" cap="none" dirty="0" err="1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bigword</a:t>
            </a:r>
            <a:r>
              <a:rPr lang="en-US" sz="24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= None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for </a:t>
            </a:r>
            <a:r>
              <a:rPr lang="en-US" sz="2400" i="0" u="none" strike="noStrike" cap="none" dirty="0" err="1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word,count</a:t>
            </a:r>
            <a:r>
              <a:rPr lang="en-US" sz="24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in </a:t>
            </a:r>
            <a:r>
              <a:rPr lang="en-US" sz="2400" i="0" u="none" strike="noStrike" cap="none" dirty="0" err="1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counts.items</a:t>
            </a:r>
            <a:r>
              <a:rPr lang="en-US" sz="24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():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   if </a:t>
            </a:r>
            <a:r>
              <a:rPr lang="en-US" sz="2400" i="0" u="none" strike="noStrike" cap="none" dirty="0" err="1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bigcount</a:t>
            </a:r>
            <a:r>
              <a:rPr lang="en-US" sz="24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is None or count &gt; </a:t>
            </a:r>
            <a:r>
              <a:rPr lang="en-US" sz="2400" i="0" u="none" strike="noStrike" cap="none" dirty="0" err="1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bigcount</a:t>
            </a:r>
            <a:r>
              <a:rPr lang="en-US" sz="24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       </a:t>
            </a:r>
            <a:r>
              <a:rPr lang="en-US" sz="2400" i="0" u="none" strike="noStrike" cap="none" dirty="0" err="1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bigword</a:t>
            </a:r>
            <a:r>
              <a:rPr lang="en-US" sz="24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= word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       </a:t>
            </a:r>
            <a:r>
              <a:rPr lang="en-US" sz="2400" i="0" u="none" strike="noStrike" cap="none" dirty="0" err="1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bigcount</a:t>
            </a:r>
            <a:r>
              <a:rPr lang="en-US" sz="24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= count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# All </a:t>
            </a:r>
            <a:r>
              <a:rPr lang="en-US" sz="24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d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one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abin"/>
              <a:buNone/>
            </a:pPr>
            <a:r>
              <a:rPr lang="en-US" sz="2400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p</a:t>
            </a:r>
            <a:r>
              <a:rPr lang="en-US" sz="24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rint(</a:t>
            </a:r>
            <a:r>
              <a:rPr lang="en-US" sz="2400" i="0" u="none" strike="noStrike" cap="none" dirty="0" err="1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bigword</a:t>
            </a:r>
            <a:r>
              <a:rPr lang="en-US" sz="24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, </a:t>
            </a:r>
            <a:r>
              <a:rPr lang="en-US" sz="2400" i="0" u="none" strike="noStrike" cap="none" dirty="0" err="1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bigcount</a:t>
            </a:r>
            <a:r>
              <a:rPr lang="en-US" sz="24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" name="Shape 540"/>
          <p:cNvSpPr txBox="1">
            <a:spLocks noGrp="1"/>
          </p:cNvSpPr>
          <p:nvPr>
            <p:ph type="title"/>
          </p:nvPr>
        </p:nvSpPr>
        <p:spPr>
          <a:xfrm>
            <a:off x="812800" y="785812"/>
            <a:ext cx="13745390" cy="11048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Резюме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41" name="Shape 541"/>
          <p:cNvSpPr txBox="1">
            <a:spLocks noGrp="1"/>
          </p:cNvSpPr>
          <p:nvPr>
            <p:ph idx="1"/>
          </p:nvPr>
        </p:nvSpPr>
        <p:spPr>
          <a:xfrm>
            <a:off x="1362894" y="2659529"/>
            <a:ext cx="6427286" cy="5508158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685800" marR="0" lvl="0" indent="-3293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Тип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685800" marR="0" lvl="0" indent="-329311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Зарезервированные слова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685800" marR="0" lvl="0" indent="-329311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Переменные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(</a:t>
            </a:r>
            <a:r>
              <a:rPr lang="ru-RU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мнемоника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</a:p>
          <a:p>
            <a:pPr marL="685800" marR="0" lvl="0" indent="-329311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Операторы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685800" marR="0" lvl="0" indent="-329311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Приоритет операторов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None/>
            </a:pPr>
            <a:endParaRPr sz="3600" dirty="0"/>
          </a:p>
        </p:txBody>
      </p:sp>
      <p:sp>
        <p:nvSpPr>
          <p:cNvPr id="543" name="Shape 543"/>
          <p:cNvSpPr txBox="1">
            <a:spLocks noGrp="1"/>
          </p:cNvSpPr>
          <p:nvPr>
            <p:ph type="body" idx="4294967295"/>
          </p:nvPr>
        </p:nvSpPr>
        <p:spPr>
          <a:xfrm>
            <a:off x="9723438" y="2659063"/>
            <a:ext cx="6532562" cy="539591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685800" marR="0" lvl="0" indent="-329311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Целочисленное деление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685800" marR="0" lvl="0" indent="-329311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Преобразование типов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685800" marR="0" lvl="0" indent="-329311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Пользовательский ввод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685800" marR="0" lvl="0" indent="-329311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Комментарии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(#)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" name="Shape 534"/>
          <p:cNvSpPr txBox="1"/>
          <p:nvPr/>
        </p:nvSpPr>
        <p:spPr>
          <a:xfrm>
            <a:off x="687387" y="985837"/>
            <a:ext cx="4680260" cy="660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3800" u="none" strike="noStrike" cap="none" dirty="0" err="1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Управжнение</a:t>
            </a:r>
            <a:endParaRPr lang="en-US" sz="38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35" name="Shape 535"/>
          <p:cNvSpPr txBox="1"/>
          <p:nvPr/>
        </p:nvSpPr>
        <p:spPr>
          <a:xfrm>
            <a:off x="2908300" y="2413000"/>
            <a:ext cx="10706100" cy="559096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457200" lvl="0">
              <a:buClr>
                <a:schemeClr val="lt1"/>
              </a:buClr>
              <a:buSzPct val="25000"/>
            </a:pPr>
            <a:r>
              <a:rPr lang="ru-RU" sz="4000" dirty="0"/>
              <a:t>Напишите программу, которая предлагала бы пользователю указать часы и почасовую ставку для расчета заработной платы брутто</a:t>
            </a:r>
            <a:br>
              <a:rPr lang="en-US" sz="3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</a:br>
            <a:endParaRPr lang="en-US" sz="38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Enter Hours: </a:t>
            </a:r>
            <a:r>
              <a:rPr lang="en-US" sz="38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35</a:t>
            </a:r>
            <a:r>
              <a:rPr lang="en-US" sz="3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</a:t>
            </a: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Enter Rate: </a:t>
            </a:r>
            <a:r>
              <a:rPr lang="en-US" sz="38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2.75 </a:t>
            </a: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endParaRPr lang="en-US" sz="3800" u="none" strike="noStrike" cap="none" dirty="0">
              <a:solidFill>
                <a:srgbClr val="FFFF00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Pay: 96.25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Shape 25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Переменные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58" name="Shape 258"/>
          <p:cNvSpPr txBox="1">
            <a:spLocks noGrp="1"/>
          </p:cNvSpPr>
          <p:nvPr>
            <p:ph idx="1"/>
          </p:nvPr>
        </p:nvSpPr>
        <p:spPr>
          <a:xfrm>
            <a:off x="812800" y="2133600"/>
            <a:ext cx="14630400" cy="3146413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200" dirty="0"/>
              <a:t>Переменная - это именованное место в памяти, где программист может хранить данные, а затем извлекать данные, используя переменную «имя».</a:t>
            </a:r>
          </a:p>
          <a:p>
            <a:r>
              <a:rPr lang="ru-RU" sz="3200" dirty="0"/>
              <a:t>Программисты могут выбирать имена переменных</a:t>
            </a:r>
          </a:p>
          <a:p>
            <a:r>
              <a:rPr lang="ru-RU" sz="3200" dirty="0"/>
              <a:t>Вы можете изменить содержимое переменной в более поздней инструкции</a:t>
            </a:r>
          </a:p>
        </p:txBody>
      </p:sp>
      <p:sp>
        <p:nvSpPr>
          <p:cNvPr id="259" name="Shape 259"/>
          <p:cNvSpPr txBox="1"/>
          <p:nvPr/>
        </p:nvSpPr>
        <p:spPr>
          <a:xfrm>
            <a:off x="10388600" y="5083164"/>
            <a:ext cx="5016500" cy="12700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49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49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12.2</a:t>
            </a:r>
          </a:p>
        </p:txBody>
      </p:sp>
      <p:sp>
        <p:nvSpPr>
          <p:cNvPr id="260" name="Shape 260"/>
          <p:cNvSpPr txBox="1"/>
          <p:nvPr/>
        </p:nvSpPr>
        <p:spPr>
          <a:xfrm>
            <a:off x="9534525" y="5280014"/>
            <a:ext cx="444500" cy="863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52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</a:t>
            </a:r>
          </a:p>
        </p:txBody>
      </p:sp>
      <p:sp>
        <p:nvSpPr>
          <p:cNvPr id="261" name="Shape 261"/>
          <p:cNvSpPr txBox="1"/>
          <p:nvPr/>
        </p:nvSpPr>
        <p:spPr>
          <a:xfrm>
            <a:off x="10350500" y="6721464"/>
            <a:ext cx="5016500" cy="12700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49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49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14               </a:t>
            </a:r>
          </a:p>
        </p:txBody>
      </p:sp>
      <p:sp>
        <p:nvSpPr>
          <p:cNvPr id="262" name="Shape 262"/>
          <p:cNvSpPr txBox="1"/>
          <p:nvPr/>
        </p:nvSpPr>
        <p:spPr>
          <a:xfrm>
            <a:off x="9518650" y="6924664"/>
            <a:ext cx="404811" cy="863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52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</a:t>
            </a:r>
          </a:p>
        </p:txBody>
      </p:sp>
      <p:sp>
        <p:nvSpPr>
          <p:cNvPr id="263" name="Shape 263"/>
          <p:cNvSpPr txBox="1"/>
          <p:nvPr/>
        </p:nvSpPr>
        <p:spPr>
          <a:xfrm>
            <a:off x="2499175" y="5527614"/>
            <a:ext cx="4038900" cy="23876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48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 </a:t>
            </a:r>
            <a:r>
              <a:rPr lang="en-US" sz="48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4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48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12.2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48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y</a:t>
            </a:r>
            <a:r>
              <a:rPr lang="en-US" sz="4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48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4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48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14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800" b="1" dirty="0"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264" name="Shape 264"/>
          <p:cNvSpPr txBox="1"/>
          <p:nvPr/>
        </p:nvSpPr>
        <p:spPr>
          <a:xfrm>
            <a:off x="2624125" y="8034325"/>
            <a:ext cx="3789000" cy="863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Font typeface="Cabin"/>
              <a:buNone/>
            </a:pPr>
            <a:endParaRPr sz="4800">
              <a:latin typeface="Courier"/>
              <a:ea typeface="Courier"/>
              <a:cs typeface="Courier"/>
              <a:sym typeface="Courier New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Shape 25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Переменные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58" name="Shape 258"/>
          <p:cNvSpPr txBox="1">
            <a:spLocks noGrp="1"/>
          </p:cNvSpPr>
          <p:nvPr>
            <p:ph idx="1"/>
          </p:nvPr>
        </p:nvSpPr>
        <p:spPr>
          <a:xfrm>
            <a:off x="812800" y="2133600"/>
            <a:ext cx="14630400" cy="3122601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200" dirty="0"/>
              <a:t>Переменная - это именованное место в памяти, где программист может хранить данные, а затем извлекать данные, используя переменную «имя».</a:t>
            </a:r>
          </a:p>
          <a:p>
            <a:r>
              <a:rPr lang="ru-RU" sz="3200" dirty="0"/>
              <a:t>Программисты могут выбирать имена переменных</a:t>
            </a:r>
          </a:p>
          <a:p>
            <a:r>
              <a:rPr lang="ru-RU" sz="3200" dirty="0"/>
              <a:t>Вы можете изменить содержимое переменной в более поздней инструкции</a:t>
            </a:r>
          </a:p>
        </p:txBody>
      </p:sp>
      <p:sp>
        <p:nvSpPr>
          <p:cNvPr id="259" name="Shape 259"/>
          <p:cNvSpPr txBox="1"/>
          <p:nvPr/>
        </p:nvSpPr>
        <p:spPr>
          <a:xfrm>
            <a:off x="10388600" y="5083164"/>
            <a:ext cx="5016500" cy="12700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49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49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12.2</a:t>
            </a:r>
          </a:p>
        </p:txBody>
      </p:sp>
      <p:sp>
        <p:nvSpPr>
          <p:cNvPr id="260" name="Shape 260"/>
          <p:cNvSpPr txBox="1"/>
          <p:nvPr/>
        </p:nvSpPr>
        <p:spPr>
          <a:xfrm>
            <a:off x="9534525" y="5280014"/>
            <a:ext cx="444500" cy="863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52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</a:t>
            </a:r>
          </a:p>
        </p:txBody>
      </p:sp>
      <p:sp>
        <p:nvSpPr>
          <p:cNvPr id="261" name="Shape 261"/>
          <p:cNvSpPr txBox="1"/>
          <p:nvPr/>
        </p:nvSpPr>
        <p:spPr>
          <a:xfrm>
            <a:off x="10350500" y="6721464"/>
            <a:ext cx="5016500" cy="12700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49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49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14               </a:t>
            </a:r>
          </a:p>
        </p:txBody>
      </p:sp>
      <p:sp>
        <p:nvSpPr>
          <p:cNvPr id="262" name="Shape 262"/>
          <p:cNvSpPr txBox="1"/>
          <p:nvPr/>
        </p:nvSpPr>
        <p:spPr>
          <a:xfrm>
            <a:off x="9518650" y="6924664"/>
            <a:ext cx="404811" cy="863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52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</a:t>
            </a:r>
          </a:p>
        </p:txBody>
      </p:sp>
      <p:grpSp>
        <p:nvGrpSpPr>
          <p:cNvPr id="10" name="Shape 276"/>
          <p:cNvGrpSpPr/>
          <p:nvPr/>
        </p:nvGrpSpPr>
        <p:grpSpPr>
          <a:xfrm>
            <a:off x="10690224" y="5319702"/>
            <a:ext cx="763600" cy="903398"/>
            <a:chOff x="0" y="0"/>
            <a:chExt cx="762000" cy="901775"/>
          </a:xfrm>
        </p:grpSpPr>
        <p:cxnSp>
          <p:nvCxnSpPr>
            <p:cNvPr id="11" name="Shape 277"/>
            <p:cNvCxnSpPr/>
            <p:nvPr/>
          </p:nvCxnSpPr>
          <p:spPr>
            <a:xfrm flipH="1">
              <a:off x="0" y="15875"/>
              <a:ext cx="762000" cy="885900"/>
            </a:xfrm>
            <a:prstGeom prst="straightConnector1">
              <a:avLst/>
            </a:prstGeom>
            <a:noFill/>
            <a:ln w="63500" cap="rnd" cmpd="sng">
              <a:solidFill>
                <a:srgbClr val="FFFF00"/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cxnSp>
          <p:nvCxnSpPr>
            <p:cNvPr id="12" name="Shape 278"/>
            <p:cNvCxnSpPr/>
            <p:nvPr/>
          </p:nvCxnSpPr>
          <p:spPr>
            <a:xfrm>
              <a:off x="0" y="0"/>
              <a:ext cx="571500" cy="796799"/>
            </a:xfrm>
            <a:prstGeom prst="straightConnector1">
              <a:avLst/>
            </a:prstGeom>
            <a:noFill/>
            <a:ln w="63500" cap="rnd" cmpd="sng">
              <a:solidFill>
                <a:srgbClr val="FFFF00"/>
              </a:solidFill>
              <a:prstDash val="solid"/>
              <a:miter/>
              <a:headEnd type="none" w="med" len="med"/>
              <a:tailEnd type="none" w="med" len="med"/>
            </a:ln>
          </p:spPr>
        </p:cxnSp>
      </p:grpSp>
      <p:sp>
        <p:nvSpPr>
          <p:cNvPr id="13" name="Shape 279"/>
          <p:cNvSpPr txBox="1"/>
          <p:nvPr/>
        </p:nvSpPr>
        <p:spPr>
          <a:xfrm>
            <a:off x="11852275" y="5256202"/>
            <a:ext cx="1669799" cy="9399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58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100</a:t>
            </a:r>
          </a:p>
        </p:txBody>
      </p:sp>
      <p:sp>
        <p:nvSpPr>
          <p:cNvPr id="14" name="Shape 263"/>
          <p:cNvSpPr txBox="1"/>
          <p:nvPr/>
        </p:nvSpPr>
        <p:spPr>
          <a:xfrm>
            <a:off x="2624125" y="5314827"/>
            <a:ext cx="4038900" cy="23876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48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 </a:t>
            </a:r>
            <a:r>
              <a:rPr lang="en-US" sz="48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4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48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12.2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48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y</a:t>
            </a:r>
            <a:r>
              <a:rPr lang="en-US" sz="4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48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4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48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14</a:t>
            </a:r>
          </a:p>
          <a:p>
            <a:r>
              <a:rPr lang="en-US" sz="48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 </a:t>
            </a:r>
            <a:r>
              <a:rPr lang="en-US" sz="4800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48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480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8049623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Shape 285"/>
          <p:cNvSpPr txBox="1">
            <a:spLocks noGrp="1"/>
          </p:cNvSpPr>
          <p:nvPr>
            <p:ph type="title"/>
          </p:nvPr>
        </p:nvSpPr>
        <p:spPr>
          <a:xfrm>
            <a:off x="861482" y="603625"/>
            <a:ext cx="12539631" cy="1676438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ru-RU" sz="54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Правила имен переменных </a:t>
            </a:r>
            <a:r>
              <a:rPr lang="en-US" sz="54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Python</a:t>
            </a:r>
          </a:p>
        </p:txBody>
      </p:sp>
      <p:sp>
        <p:nvSpPr>
          <p:cNvPr id="286" name="Shape 286"/>
          <p:cNvSpPr txBox="1">
            <a:spLocks noGrp="1"/>
          </p:cNvSpPr>
          <p:nvPr>
            <p:ph idx="1"/>
          </p:nvPr>
        </p:nvSpPr>
        <p:spPr>
          <a:xfrm>
            <a:off x="812800" y="2133601"/>
            <a:ext cx="14630400" cy="312420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dirty="0"/>
              <a:t>Должен начинаться с буквы или подчеркивания _ </a:t>
            </a:r>
          </a:p>
          <a:p>
            <a:r>
              <a:rPr lang="ru-RU" sz="3600" dirty="0"/>
              <a:t>Должен состоять из букв, цифр и знаков подчеркивания.</a:t>
            </a:r>
          </a:p>
          <a:p>
            <a:r>
              <a:rPr lang="ru-RU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Чувствительны к регистру</a:t>
            </a:r>
            <a:b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</a:br>
            <a:endParaRPr lang="en-US" sz="360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34291" y="5500691"/>
            <a:ext cx="11551560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rgbClr val="00FA00"/>
                </a:solidFill>
                <a:latin typeface="Courier" charset="0"/>
                <a:ea typeface="Courier" charset="0"/>
                <a:cs typeface="Courier" charset="0"/>
              </a:rPr>
              <a:t>Good:    </a:t>
            </a:r>
            <a:r>
              <a:rPr lang="en-US" sz="3600" dirty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spam    eggs   spam23    _speed</a:t>
            </a:r>
          </a:p>
          <a:p>
            <a:r>
              <a:rPr lang="en-US" sz="3600" dirty="0">
                <a:solidFill>
                  <a:srgbClr val="FF545A"/>
                </a:solidFill>
                <a:latin typeface="Courier" charset="0"/>
                <a:ea typeface="Courier" charset="0"/>
                <a:cs typeface="Courier" charset="0"/>
              </a:rPr>
              <a:t>Bad:</a:t>
            </a:r>
            <a:r>
              <a:rPr lang="en-US" sz="36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     </a:t>
            </a:r>
            <a:r>
              <a:rPr lang="en-US" sz="3600" dirty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23spam     #sign  var.12</a:t>
            </a:r>
          </a:p>
          <a:p>
            <a:r>
              <a:rPr lang="en-US" sz="3600" dirty="0">
                <a:solidFill>
                  <a:srgbClr val="00FDFF"/>
                </a:solidFill>
                <a:latin typeface="Courier" charset="0"/>
                <a:ea typeface="Courier" charset="0"/>
                <a:cs typeface="Courier" charset="0"/>
              </a:rPr>
              <a:t>Different:    </a:t>
            </a:r>
            <a:r>
              <a:rPr lang="en-US" sz="3600" dirty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spam   Spam   SPAM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" name="Shape 50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algn="ctr"/>
            <a:r>
              <a:rPr lang="ru-RU" sz="5400" dirty="0">
                <a:solidFill>
                  <a:srgbClr val="FFC000"/>
                </a:solidFill>
              </a:rPr>
              <a:t>Мнемонические имена переменных</a:t>
            </a:r>
            <a:endParaRPr lang="ru-RU" sz="5400" dirty="0">
              <a:solidFill>
                <a:srgbClr val="FFC000"/>
              </a:solidFill>
              <a:effectLst/>
            </a:endParaRPr>
          </a:p>
        </p:txBody>
      </p:sp>
      <p:sp>
        <p:nvSpPr>
          <p:cNvPr id="507" name="Shape 507"/>
          <p:cNvSpPr txBox="1">
            <a:spLocks noGrp="1"/>
          </p:cNvSpPr>
          <p:nvPr>
            <p:ph idx="1"/>
          </p:nvPr>
        </p:nvSpPr>
        <p:spPr>
          <a:xfrm>
            <a:off x="812800" y="2133600"/>
            <a:ext cx="14630400" cy="4995863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r>
              <a:rPr lang="ru-RU" sz="2800" dirty="0"/>
              <a:t>Поскольку нам, программистам, предоставляется выбор имен переменных, существует несколько «лучших практик».</a:t>
            </a:r>
          </a:p>
          <a:p>
            <a:r>
              <a:rPr lang="ru-RU" sz="2800" dirty="0"/>
              <a:t>Мы называем переменные, чтобы помочь нам запомнить, что мы собираемся в них хранить («мнемоника» = «помощь в запоминании»).</a:t>
            </a:r>
          </a:p>
          <a:p>
            <a:r>
              <a:rPr lang="ru-RU" sz="2800" dirty="0"/>
              <a:t>Это может сбить с толку начинающих студентов, потому что хорошо названные переменные часто «звучат» настолько хорошо, что должны быть ключевыми словами.</a:t>
            </a:r>
          </a:p>
        </p:txBody>
      </p:sp>
      <p:sp>
        <p:nvSpPr>
          <p:cNvPr id="508" name="Shape 508"/>
          <p:cNvSpPr txBox="1"/>
          <p:nvPr/>
        </p:nvSpPr>
        <p:spPr>
          <a:xfrm>
            <a:off x="3980350" y="7521575"/>
            <a:ext cx="8295300" cy="660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u="sng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  <a:hlinkClick r:id="rId3"/>
              </a:rPr>
              <a:t>http://en.wikipedia.org/wiki/Mnemonic </a:t>
            </a:r>
          </a:p>
        </p:txBody>
      </p:sp>
    </p:spTree>
    <p:extLst>
      <p:ext uri="{BB962C8B-B14F-4D97-AF65-F5344CB8AC3E}">
        <p14:creationId xmlns:p14="http://schemas.microsoft.com/office/powerpoint/2010/main" val="13509069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" name="Shape 513"/>
          <p:cNvSpPr txBox="1"/>
          <p:nvPr/>
        </p:nvSpPr>
        <p:spPr>
          <a:xfrm>
            <a:off x="1208073" y="1676400"/>
            <a:ext cx="8341499" cy="2336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x1q3z9ocd = 35.0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x1q3z9afd = 12.50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x1q3p9afd = x1q3z9ocd * x1q3z9afd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print(x1q3p9afd)</a:t>
            </a:r>
          </a:p>
        </p:txBody>
      </p:sp>
      <p:sp>
        <p:nvSpPr>
          <p:cNvPr id="514" name="Shape 514"/>
          <p:cNvSpPr txBox="1"/>
          <p:nvPr/>
        </p:nvSpPr>
        <p:spPr>
          <a:xfrm>
            <a:off x="1358571" y="4889432"/>
            <a:ext cx="4959102" cy="1219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ru-RU" sz="4000" dirty="0"/>
              <a:t>Что делают эти кусочки кода?</a:t>
            </a:r>
            <a:endParaRPr lang="en-US" sz="38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  <p:extLst>
      <p:ext uri="{BB962C8B-B14F-4D97-AF65-F5344CB8AC3E}">
        <p14:creationId xmlns:p14="http://schemas.microsoft.com/office/powerpoint/2010/main" val="15384186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" name="Shape 519"/>
          <p:cNvSpPr txBox="1"/>
          <p:nvPr/>
        </p:nvSpPr>
        <p:spPr>
          <a:xfrm>
            <a:off x="1208073" y="1676400"/>
            <a:ext cx="8341499" cy="2336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x1q3z9ocd = 35.0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x1q3z9afd = 12.50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x1q3p9afd = x1q3z9ocd * x1q3z9afd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print(x1q3p9afd)</a:t>
            </a:r>
          </a:p>
        </p:txBody>
      </p:sp>
      <p:sp>
        <p:nvSpPr>
          <p:cNvPr id="520" name="Shape 520"/>
          <p:cNvSpPr txBox="1"/>
          <p:nvPr/>
        </p:nvSpPr>
        <p:spPr>
          <a:xfrm>
            <a:off x="11531600" y="1676400"/>
            <a:ext cx="2109899" cy="2336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a = 35.0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b = 12.50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c = a * b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print(c)</a:t>
            </a:r>
          </a:p>
        </p:txBody>
      </p:sp>
      <p:sp>
        <p:nvSpPr>
          <p:cNvPr id="521" name="Shape 521"/>
          <p:cNvSpPr txBox="1"/>
          <p:nvPr/>
        </p:nvSpPr>
        <p:spPr>
          <a:xfrm>
            <a:off x="1536700" y="5594763"/>
            <a:ext cx="4186416" cy="1219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ru-RU" sz="3600" dirty="0"/>
              <a:t>Что делают эти кусочки кода?</a:t>
            </a:r>
            <a:endParaRPr lang="en-US" sz="360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  <p:extLst>
      <p:ext uri="{BB962C8B-B14F-4D97-AF65-F5344CB8AC3E}">
        <p14:creationId xmlns:p14="http://schemas.microsoft.com/office/powerpoint/2010/main" val="14353888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679</TotalTime>
  <Words>1955</Words>
  <Application>Microsoft Office PowerPoint</Application>
  <PresentationFormat>Произвольный</PresentationFormat>
  <Paragraphs>357</Paragraphs>
  <Slides>33</Slides>
  <Notes>32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40" baseType="lpstr">
      <vt:lpstr>Arial</vt:lpstr>
      <vt:lpstr>Cabin</vt:lpstr>
      <vt:lpstr>Century Gothic</vt:lpstr>
      <vt:lpstr>Courier</vt:lpstr>
      <vt:lpstr>Gill Sans</vt:lpstr>
      <vt:lpstr>Wingdings 3</vt:lpstr>
      <vt:lpstr>Ион</vt:lpstr>
      <vt:lpstr>Лекция 3 (Переменные, Выражения, и Утверждения)</vt:lpstr>
      <vt:lpstr>Константы</vt:lpstr>
      <vt:lpstr>Зарезервированные слова</vt:lpstr>
      <vt:lpstr>Переменные</vt:lpstr>
      <vt:lpstr>Переменные</vt:lpstr>
      <vt:lpstr>Правила имен переменных Python</vt:lpstr>
      <vt:lpstr>Мнемонические имена переменных</vt:lpstr>
      <vt:lpstr>Презентация PowerPoint</vt:lpstr>
      <vt:lpstr>Презентация PowerPoint</vt:lpstr>
      <vt:lpstr>Презентация PowerPoint</vt:lpstr>
      <vt:lpstr>Предложения или строки</vt:lpstr>
      <vt:lpstr>Выражение присваивания</vt:lpstr>
      <vt:lpstr>Презентация PowerPoint</vt:lpstr>
      <vt:lpstr>Презентация PowerPoint</vt:lpstr>
      <vt:lpstr>Выражения…</vt:lpstr>
      <vt:lpstr>Числовые выражения</vt:lpstr>
      <vt:lpstr>Числовые выражения</vt:lpstr>
      <vt:lpstr>Порядок оценки</vt:lpstr>
      <vt:lpstr>Правила приоритета операторов</vt:lpstr>
      <vt:lpstr>Презентация PowerPoint</vt:lpstr>
      <vt:lpstr>Приоритет операторов</vt:lpstr>
      <vt:lpstr>Что означает «Тип»?</vt:lpstr>
      <vt:lpstr>Тип имеет значение</vt:lpstr>
      <vt:lpstr>Несколько типов чисел</vt:lpstr>
      <vt:lpstr>Преобразование типов</vt:lpstr>
      <vt:lpstr>Целочисленное деление</vt:lpstr>
      <vt:lpstr>Преобразование строк</vt:lpstr>
      <vt:lpstr>Пользовательский ввод</vt:lpstr>
      <vt:lpstr>Преобразование пользовательского ввода</vt:lpstr>
      <vt:lpstr>Комментарии в Python</vt:lpstr>
      <vt:lpstr>Презентация PowerPoint</vt:lpstr>
      <vt:lpstr>Резюме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Variables, Expressions, and Statements</dc:title>
  <cp:lastModifiedBy>Владислав Карюкин</cp:lastModifiedBy>
  <cp:revision>96</cp:revision>
  <cp:lastPrinted>2016-11-29T05:21:41Z</cp:lastPrinted>
  <dcterms:modified xsi:type="dcterms:W3CDTF">2024-10-29T14:04:06Z</dcterms:modified>
</cp:coreProperties>
</file>